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1"/>
    <p:sldMasterId id="2147483690" r:id="rId2"/>
    <p:sldMasterId id="2147483691" r:id="rId3"/>
  </p:sldMasterIdLst>
  <p:notesMasterIdLst>
    <p:notesMasterId r:id="rId36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71" r:id="rId14"/>
    <p:sldId id="272" r:id="rId15"/>
    <p:sldId id="273" r:id="rId16"/>
    <p:sldId id="282" r:id="rId17"/>
    <p:sldId id="283" r:id="rId18"/>
    <p:sldId id="284" r:id="rId19"/>
    <p:sldId id="285" r:id="rId20"/>
    <p:sldId id="286" r:id="rId21"/>
    <p:sldId id="287" r:id="rId22"/>
    <p:sldId id="288" r:id="rId23"/>
    <p:sldId id="289" r:id="rId24"/>
    <p:sldId id="290" r:id="rId25"/>
    <p:sldId id="291" r:id="rId26"/>
    <p:sldId id="294" r:id="rId27"/>
    <p:sldId id="275" r:id="rId28"/>
    <p:sldId id="276" r:id="rId29"/>
    <p:sldId id="277" r:id="rId30"/>
    <p:sldId id="278" r:id="rId31"/>
    <p:sldId id="279" r:id="rId32"/>
    <p:sldId id="292" r:id="rId33"/>
    <p:sldId id="280" r:id="rId34"/>
    <p:sldId id="281" r:id="rId35"/>
  </p:sldIdLst>
  <p:sldSz cx="12192000" cy="6858000"/>
  <p:notesSz cx="9926638" cy="679767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7F91B2-6ED6-4FB4-A514-AFE86D4C1674}">
  <a:tblStyle styleId="{7A7F91B2-6ED6-4FB4-A514-AFE86D4C1674}" styleName="Table_0">
    <a:wholeTbl>
      <a:tcTxStyle b="off" i="off">
        <a:font>
          <a:latin typeface="Tw Cen MT"/>
          <a:ea typeface="Tw Cen MT"/>
          <a:cs typeface="Tw Cen MT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EF5E6"/>
          </a:solidFill>
        </a:fill>
      </a:tcStyle>
    </a:wholeTbl>
    <a:band1H>
      <a:tcTxStyle/>
      <a:tcStyle>
        <a:tcBdr/>
        <a:fill>
          <a:solidFill>
            <a:srgbClr val="DCEACA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DCEACA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Tw Cen MT"/>
          <a:ea typeface="Tw Cen MT"/>
          <a:cs typeface="Tw Cen MT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15E8B0E-1A97-4D4D-A672-8261FCF25809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2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5622800" y="0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423575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9" name="Google Shape;379;p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dirty="0"/>
              <a:t>Buenos días, bienvenidos al primer taller práctico  Crece con Tu Empresa del Programa Nacional Tu Empresa del Ministerio de la Producción.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PE" sz="1200" dirty="0"/>
              <a:t>Mi nombre es Esteban Tamayo, soy Contador y Asesor Empresarial del Programa , me gustaría comentarles que es y que hace Tu Empresa, es la plataforma única de entrega de servicios empresariales a los emprendedores, micro y pequeños empresarios.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PE" sz="1200" dirty="0"/>
              <a:t>El día hoy hablaremos ¿Como generamos un modelo de negocio rentable? Bien cualquier consulta o duda pueden hacerlo a lo largo de la presentación.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s-PE" sz="1200" dirty="0"/>
              <a:t>Iniciaremos con una presentación sobre la metodología, luego presentaremos algunos ejemplos y finalmente haremos dinámicas en grupo para aplicar lo aprendido.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80" name="Google Shape;380;p1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4701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08" name="Google Shape;508;p1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9" name="Google Shape;509;p1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10</a:t>
            </a:fld>
            <a:endParaRPr/>
          </a:p>
        </p:txBody>
      </p:sp>
      <p:sp>
        <p:nvSpPr>
          <p:cNvPr id="510" name="Google Shape;510;p10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706867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66" name="Google Shape;566;p16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/>
              <a:t>El Programa Tu Empresa se enmarca en 5 componentes, y este primer taller se encuentra dentro del componente de Gestión Empresarial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1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11</a:t>
            </a:fld>
            <a:endParaRPr/>
          </a:p>
        </p:txBody>
      </p:sp>
      <p:sp>
        <p:nvSpPr>
          <p:cNvPr id="568" name="Google Shape;568;p16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2509605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1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1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12</a:t>
            </a:fld>
            <a:endParaRPr/>
          </a:p>
        </p:txBody>
      </p:sp>
      <p:sp>
        <p:nvSpPr>
          <p:cNvPr id="577" name="Google Shape;577;p17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031651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Google Shape;59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2" name="Google Shape;592;p18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18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1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13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82860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8" name="Google Shape;61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9" name="Google Shape;619;p20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20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20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998974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27" name="Google Shape;627;p21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21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21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863927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" name="Google Shape;63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35" name="Google Shape;635;p2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22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2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70643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2" name="Google Shape;642;p23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378068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" name="Google Shape;648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49" name="Google Shape;649;p24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24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2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8083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2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8" name="Google Shape;658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193231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9" name="Google Shape;389;p2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" name="Google Shape;390;p2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2</a:t>
            </a:fld>
            <a:endParaRPr/>
          </a:p>
        </p:txBody>
      </p:sp>
      <p:sp>
        <p:nvSpPr>
          <p:cNvPr id="391" name="Google Shape;391;p2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6193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Google Shape;668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9" name="Google Shape;669;p26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2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1800">
                <a:solidFill>
                  <a:srgbClr val="000000"/>
                </a:solidFill>
              </a:rPr>
              <a:t>32</a:t>
            </a:fld>
            <a:endParaRPr sz="18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2975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0" name="Google Shape;400;p3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" name="Google Shape;401;p3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3</a:t>
            </a:fld>
            <a:endParaRPr/>
          </a:p>
        </p:txBody>
      </p:sp>
      <p:sp>
        <p:nvSpPr>
          <p:cNvPr id="402" name="Google Shape;402;p3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4995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4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4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4</a:t>
            </a:fld>
            <a:endParaRPr/>
          </a:p>
        </p:txBody>
      </p:sp>
      <p:sp>
        <p:nvSpPr>
          <p:cNvPr id="411" name="Google Shape;411;p4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433612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p5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5</a:t>
            </a:fld>
            <a:endParaRPr/>
          </a:p>
        </p:txBody>
      </p:sp>
      <p:sp>
        <p:nvSpPr>
          <p:cNvPr id="419" name="Google Shape;419;p5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95004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7" name="Google Shape;427;p6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6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6</a:t>
            </a:fld>
            <a:endParaRPr/>
          </a:p>
        </p:txBody>
      </p:sp>
      <p:sp>
        <p:nvSpPr>
          <p:cNvPr id="429" name="Google Shape;429;p6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664898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7" name="Google Shape;437;p7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7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7</a:t>
            </a:fld>
            <a:endParaRPr/>
          </a:p>
        </p:txBody>
      </p:sp>
      <p:sp>
        <p:nvSpPr>
          <p:cNvPr id="439" name="Google Shape;439;p7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35041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60" name="Google Shape;460;p8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8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8</a:t>
            </a:fld>
            <a:endParaRPr/>
          </a:p>
        </p:txBody>
      </p:sp>
      <p:sp>
        <p:nvSpPr>
          <p:cNvPr id="462" name="Google Shape;462;p8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116014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6" name="Google Shape;486;p9:notes"/>
          <p:cNvSpPr txBox="1">
            <a:spLocks noGrp="1"/>
          </p:cNvSpPr>
          <p:nvPr>
            <p:ph type="body" idx="1"/>
          </p:nvPr>
        </p:nvSpPr>
        <p:spPr>
          <a:xfrm>
            <a:off x="992664" y="3228896"/>
            <a:ext cx="7941310" cy="3058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9:notes"/>
          <p:cNvSpPr txBox="1">
            <a:spLocks noGrp="1"/>
          </p:cNvSpPr>
          <p:nvPr>
            <p:ph type="sldNum" idx="12"/>
          </p:nvPr>
        </p:nvSpPr>
        <p:spPr>
          <a:xfrm>
            <a:off x="5622800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9</a:t>
            </a:fld>
            <a:endParaRPr/>
          </a:p>
        </p:txBody>
      </p:sp>
      <p:sp>
        <p:nvSpPr>
          <p:cNvPr id="488" name="Google Shape;488;p9:notes"/>
          <p:cNvSpPr txBox="1">
            <a:spLocks noGrp="1"/>
          </p:cNvSpPr>
          <p:nvPr>
            <p:ph type="ftr" idx="11"/>
          </p:nvPr>
        </p:nvSpPr>
        <p:spPr>
          <a:xfrm>
            <a:off x="2" y="6456612"/>
            <a:ext cx="4301543" cy="339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59155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12.png"/><Relationship Id="rId4" Type="http://schemas.openxmlformats.org/officeDocument/2006/relationships/image" Target="../media/image2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5.png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2"/>
          <p:cNvPicPr preferRelativeResize="0"/>
          <p:nvPr/>
        </p:nvPicPr>
        <p:blipFill rotWithShape="1">
          <a:blip r:embed="rId2">
            <a:alphaModFix/>
          </a:blip>
          <a:srcRect r="46679" b="20073"/>
          <a:stretch/>
        </p:blipFill>
        <p:spPr>
          <a:xfrm>
            <a:off x="7095241" y="2524050"/>
            <a:ext cx="5128843" cy="4370046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1210491" y="200835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  <a:defRPr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117862" y="408074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  <a:defRPr sz="2400">
                <a:solidFill>
                  <a:srgbClr val="00B0F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22" name="Google Shape;22;p2" descr="logoo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394" y="562316"/>
            <a:ext cx="2544023" cy="51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24;p2"/>
          <p:cNvPicPr preferRelativeResize="0"/>
          <p:nvPr/>
        </p:nvPicPr>
        <p:blipFill rotWithShape="1">
          <a:blip r:embed="rId5">
            <a:alphaModFix/>
          </a:blip>
          <a:srcRect l="22105" b="32994"/>
          <a:stretch/>
        </p:blipFill>
        <p:spPr>
          <a:xfrm>
            <a:off x="-48126" y="4911649"/>
            <a:ext cx="9496926" cy="194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Google Shape;25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521" y="5142094"/>
            <a:ext cx="2137500" cy="27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111" name="Google Shape;111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116" name="Google Shape;116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68269" y="2172154"/>
            <a:ext cx="5535099" cy="171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209" y="4656221"/>
            <a:ext cx="6372815" cy="1539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3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1" name="Google Shape;121;p13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2" name="Google Shape;122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125" name="Google Shape;125;p1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4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9" name="Google Shape;129;p14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0" name="Google Shape;130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133" name="Google Shape;133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47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15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7" name="Google Shape;13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140" name="Google Shape;140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6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16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44" name="Google Shape;144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 blanco" type="blank">
  <p:cSld name="BLANK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18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18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18"/>
          <p:cNvSpPr txBox="1">
            <a:spLocks noGrp="1"/>
          </p:cNvSpPr>
          <p:nvPr>
            <p:ph type="sldNum" idx="12"/>
          </p:nvPr>
        </p:nvSpPr>
        <p:spPr>
          <a:xfrm>
            <a:off x="0" y="6248400"/>
            <a:ext cx="7112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9"/>
          <p:cNvSpPr/>
          <p:nvPr/>
        </p:nvSpPr>
        <p:spPr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3" name="Google Shape;163;p1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4" name="Google Shape;164;p19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65" name="Google Shape;165;p19"/>
          <p:cNvSpPr txBox="1"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19"/>
          <p:cNvSpPr txBox="1"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700"/>
              </a:spcBef>
              <a:spcAft>
                <a:spcPts val="0"/>
              </a:spcAft>
              <a:buSzPts val="1560"/>
              <a:buNone/>
              <a:defRPr sz="2600">
                <a:solidFill>
                  <a:srgbClr val="FFFFFF"/>
                </a:solidFill>
              </a:defRPr>
            </a:lvl1pPr>
            <a:lvl2pPr lvl="1" algn="ctr">
              <a:spcBef>
                <a:spcPts val="550"/>
              </a:spcBef>
              <a:spcAft>
                <a:spcPts val="0"/>
              </a:spcAft>
              <a:buSzPts val="1260"/>
              <a:buNone/>
              <a:defRPr/>
            </a:lvl2pPr>
            <a:lvl3pPr lvl="2" algn="ctr">
              <a:spcBef>
                <a:spcPts val="500"/>
              </a:spcBef>
              <a:spcAft>
                <a:spcPts val="0"/>
              </a:spcAft>
              <a:buSzPts val="1350"/>
              <a:buNone/>
              <a:defRPr/>
            </a:lvl3pPr>
            <a:lvl4pPr lvl="3" algn="ctr">
              <a:spcBef>
                <a:spcPts val="400"/>
              </a:spcBef>
              <a:spcAft>
                <a:spcPts val="0"/>
              </a:spcAft>
              <a:buSzPts val="1350"/>
              <a:buNone/>
              <a:defRPr/>
            </a:lvl4pPr>
            <a:lvl5pPr lvl="4" algn="ctr">
              <a:spcBef>
                <a:spcPts val="40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6pPr>
            <a:lvl7pPr lvl="6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7pPr>
            <a:lvl8pPr lvl="7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19"/>
          <p:cNvSpPr txBox="1">
            <a:spLocks noGrp="1"/>
          </p:cNvSpPr>
          <p:nvPr>
            <p:ph type="dt" idx="10"/>
          </p:nvPr>
        </p:nvSpPr>
        <p:spPr>
          <a:xfrm>
            <a:off x="101600" y="6068699"/>
            <a:ext cx="2743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2000"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19"/>
          <p:cNvSpPr txBox="1">
            <a:spLocks noGrp="1"/>
          </p:cNvSpPr>
          <p:nvPr>
            <p:ph type="ftr" idx="11"/>
          </p:nvPr>
        </p:nvSpPr>
        <p:spPr>
          <a:xfrm>
            <a:off x="2780524" y="236539"/>
            <a:ext cx="782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2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19"/>
          <p:cNvSpPr txBox="1">
            <a:spLocks noGrp="1"/>
          </p:cNvSpPr>
          <p:nvPr>
            <p:ph type="sldNum" idx="12"/>
          </p:nvPr>
        </p:nvSpPr>
        <p:spPr>
          <a:xfrm>
            <a:off x="10668000" y="228600"/>
            <a:ext cx="1117600" cy="3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0"/>
          <p:cNvSpPr txBox="1"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20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3" name="Google Shape;173;p20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4" name="Google Shape;174;p20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75" name="Google Shape;175;p20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49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Encabezado de sección" type="secHead">
  <p:cSld name="SECTION_HEADER"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1"/>
          <p:cNvSpPr txBox="1">
            <a:spLocks noGrp="1"/>
          </p:cNvSpPr>
          <p:nvPr>
            <p:ph type="body" idx="1"/>
          </p:nvPr>
        </p:nvSpPr>
        <p:spPr>
          <a:xfrm>
            <a:off x="1828801" y="2743200"/>
            <a:ext cx="9497484" cy="1673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680"/>
              <a:buNone/>
              <a:defRPr sz="2800">
                <a:solidFill>
                  <a:schemeClr val="dk2"/>
                </a:solidFill>
              </a:defRPr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126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12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105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910"/>
              <a:buNone/>
              <a:defRPr sz="1400">
                <a:solidFill>
                  <a:srgbClr val="888888"/>
                </a:solidFill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78" name="Google Shape;178;p21"/>
          <p:cNvSpPr/>
          <p:nvPr/>
        </p:nvSpPr>
        <p:spPr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9" name="Google Shape;179;p21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0" name="Google Shape;180;p21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81" name="Google Shape;181;p21"/>
          <p:cNvSpPr txBox="1"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Twentieth Century"/>
              <a:buNone/>
              <a:defRPr sz="4400" b="0" cap="none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2" name="Google Shape;182;p21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sldNum" idx="12"/>
          </p:nvPr>
        </p:nvSpPr>
        <p:spPr>
          <a:xfrm>
            <a:off x="0" y="1752600"/>
            <a:ext cx="1727200" cy="7016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84" name="Google Shape;184;p21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>
  <p:cSld name="1_Diapositiva de título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70931" y="0"/>
            <a:ext cx="88277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3"/>
          <p:cNvSpPr/>
          <p:nvPr/>
        </p:nvSpPr>
        <p:spPr>
          <a:xfrm>
            <a:off x="4254758" y="0"/>
            <a:ext cx="9240252" cy="7267074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" name="Google Shape;29;p3"/>
          <p:cNvPicPr preferRelativeResize="0"/>
          <p:nvPr/>
        </p:nvPicPr>
        <p:blipFill rotWithShape="1">
          <a:blip r:embed="rId3">
            <a:alphaModFix/>
          </a:blip>
          <a:srcRect l="2071" b="32166"/>
          <a:stretch/>
        </p:blipFill>
        <p:spPr>
          <a:xfrm>
            <a:off x="-2490538" y="4911650"/>
            <a:ext cx="11939337" cy="197041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33" name="Google Shape;33;p3" descr="logoou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394" y="562316"/>
            <a:ext cx="2544023" cy="51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Google Shape;34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6543" y="562316"/>
            <a:ext cx="2668018" cy="8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Google Shape;35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521" y="5142094"/>
            <a:ext cx="2137500" cy="27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3"/>
          <p:cNvSpPr txBox="1">
            <a:spLocks noGrp="1"/>
          </p:cNvSpPr>
          <p:nvPr>
            <p:ph type="ctrTitle"/>
          </p:nvPr>
        </p:nvSpPr>
        <p:spPr>
          <a:xfrm>
            <a:off x="6124074" y="2008358"/>
            <a:ext cx="521712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  <a:defRPr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3"/>
          <p:cNvSpPr txBox="1">
            <a:spLocks noGrp="1"/>
          </p:cNvSpPr>
          <p:nvPr>
            <p:ph type="subTitle" idx="1"/>
          </p:nvPr>
        </p:nvSpPr>
        <p:spPr>
          <a:xfrm>
            <a:off x="6124073" y="4080746"/>
            <a:ext cx="521712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  <a:defRPr sz="2400">
                <a:solidFill>
                  <a:srgbClr val="00B0F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22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22"/>
          <p:cNvSpPr txBox="1">
            <a:spLocks noGrp="1"/>
          </p:cNvSpPr>
          <p:nvPr>
            <p:ph type="body" idx="1"/>
          </p:nvPr>
        </p:nvSpPr>
        <p:spPr>
          <a:xfrm>
            <a:off x="812800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88" name="Google Shape;188;p22"/>
          <p:cNvSpPr txBox="1">
            <a:spLocks noGrp="1"/>
          </p:cNvSpPr>
          <p:nvPr>
            <p:ph type="body" idx="2"/>
          </p:nvPr>
        </p:nvSpPr>
        <p:spPr>
          <a:xfrm>
            <a:off x="6459868" y="1589567"/>
            <a:ext cx="5181600" cy="45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89" name="Google Shape;189;p22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0" name="Google Shape;190;p22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91" name="Google Shape;191;p22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3"/>
          <p:cNvSpPr txBox="1"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4" name="Google Shape;194;p23"/>
          <p:cNvSpPr txBox="1">
            <a:spLocks noGrp="1"/>
          </p:cNvSpPr>
          <p:nvPr>
            <p:ph type="body" idx="1"/>
          </p:nvPr>
        </p:nvSpPr>
        <p:spPr>
          <a:xfrm>
            <a:off x="812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5" name="Google Shape;195;p23"/>
          <p:cNvSpPr txBox="1">
            <a:spLocks noGrp="1"/>
          </p:cNvSpPr>
          <p:nvPr>
            <p:ph type="body" idx="2"/>
          </p:nvPr>
        </p:nvSpPr>
        <p:spPr>
          <a:xfrm>
            <a:off x="6400800" y="2438400"/>
            <a:ext cx="5181600" cy="358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196" name="Google Shape;196;p23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7" name="Google Shape;197;p23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198" name="Google Shape;198;p23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" name="Google Shape;199;p23"/>
          <p:cNvSpPr txBox="1">
            <a:spLocks noGrp="1"/>
          </p:cNvSpPr>
          <p:nvPr>
            <p:ph type="body" idx="3"/>
          </p:nvPr>
        </p:nvSpPr>
        <p:spPr>
          <a:xfrm>
            <a:off x="812800" y="1752600"/>
            <a:ext cx="5181600" cy="64008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00" name="Google Shape;200;p23"/>
          <p:cNvSpPr txBox="1">
            <a:spLocks noGrp="1"/>
          </p:cNvSpPr>
          <p:nvPr>
            <p:ph type="body" idx="4"/>
          </p:nvPr>
        </p:nvSpPr>
        <p:spPr>
          <a:xfrm>
            <a:off x="6400800" y="1752600"/>
            <a:ext cx="5181600" cy="6400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200"/>
              <a:buFont typeface="Twentieth Century"/>
              <a:buNone/>
              <a:defRPr sz="2000" b="1">
                <a:solidFill>
                  <a:srgbClr val="FFFFFF"/>
                </a:solidFill>
              </a:defRPr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ólo el título" type="titleOnly">
  <p:cSld name="TITLE_ONLY"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4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3" name="Google Shape;203;p24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24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24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25"/>
          <p:cNvSpPr txBox="1"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5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25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25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14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211" name="Google Shape;211;p25"/>
          <p:cNvSpPr txBox="1">
            <a:spLocks noGrp="1"/>
          </p:cNvSpPr>
          <p:nvPr>
            <p:ph type="body" idx="1"/>
          </p:nvPr>
        </p:nvSpPr>
        <p:spPr>
          <a:xfrm>
            <a:off x="812800" y="1752600"/>
            <a:ext cx="2133600" cy="4343400"/>
          </a:xfrm>
          <a:prstGeom prst="rect">
            <a:avLst/>
          </a:prstGeom>
          <a:solidFill>
            <a:schemeClr val="accent2"/>
          </a:solidFill>
          <a:ln w="50800" cap="sq" cmpd="dbl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82875" rIns="137150" bIns="91425" anchor="t" anchorCtr="0"/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80"/>
              <a:buNone/>
              <a:def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lvl="1" indent="-228600" algn="l">
              <a:spcBef>
                <a:spcPts val="100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None/>
              <a:defRPr sz="10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None/>
              <a:defRPr sz="9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12" name="Google Shape;212;p25"/>
          <p:cNvSpPr txBox="1">
            <a:spLocks noGrp="1"/>
          </p:cNvSpPr>
          <p:nvPr>
            <p:ph type="body" idx="2"/>
          </p:nvPr>
        </p:nvSpPr>
        <p:spPr>
          <a:xfrm>
            <a:off x="3149600" y="1752600"/>
            <a:ext cx="8534400" cy="441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agen con título" type="picTx">
  <p:cSld name="PICTURE_WITH_CAPTION_TEXT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26"/>
          <p:cNvSpPr txBox="1">
            <a:spLocks noGrp="1"/>
          </p:cNvSpPr>
          <p:nvPr>
            <p:ph type="body" idx="1"/>
          </p:nvPr>
        </p:nvSpPr>
        <p:spPr>
          <a:xfrm>
            <a:off x="2133600" y="54864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spcBef>
                <a:spcPts val="700"/>
              </a:spcBef>
              <a:spcAft>
                <a:spcPts val="0"/>
              </a:spcAft>
              <a:buSzPts val="1020"/>
              <a:buFont typeface="Twentieth Century"/>
              <a:buNone/>
              <a:defRPr sz="1700"/>
            </a:lvl1pPr>
            <a:lvl2pPr marL="914400" lvl="1" indent="-228600" algn="l">
              <a:spcBef>
                <a:spcPts val="550"/>
              </a:spcBef>
              <a:spcAft>
                <a:spcPts val="0"/>
              </a:spcAft>
              <a:buSzPts val="840"/>
              <a:buFont typeface="Twentieth Century"/>
              <a:buNone/>
              <a:defRPr sz="1200"/>
            </a:lvl2pPr>
            <a:lvl3pPr marL="1371600" lvl="2" indent="-228600" algn="l">
              <a:spcBef>
                <a:spcPts val="500"/>
              </a:spcBef>
              <a:spcAft>
                <a:spcPts val="0"/>
              </a:spcAft>
              <a:buSzPts val="750"/>
              <a:buFont typeface="Twentieth Century"/>
              <a:buNone/>
              <a:defRPr sz="1000"/>
            </a:lvl3pPr>
            <a:lvl4pPr marL="1828800" lvl="3" indent="-228600" algn="l">
              <a:spcBef>
                <a:spcPts val="400"/>
              </a:spcBef>
              <a:spcAft>
                <a:spcPts val="0"/>
              </a:spcAft>
              <a:buSzPts val="675"/>
              <a:buFont typeface="Twentieth Century"/>
              <a:buNone/>
              <a:defRPr sz="900"/>
            </a:lvl4pPr>
            <a:lvl5pPr marL="2286000" lvl="4" indent="-228600" algn="l">
              <a:spcBef>
                <a:spcPts val="400"/>
              </a:spcBef>
              <a:spcAft>
                <a:spcPts val="0"/>
              </a:spcAft>
              <a:buSzPts val="585"/>
              <a:buFont typeface="Twentieth Century"/>
              <a:buNone/>
              <a:defRPr sz="9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15" name="Google Shape;215;p26"/>
          <p:cNvSpPr/>
          <p:nvPr/>
        </p:nvSpPr>
        <p:spPr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6" name="Google Shape;216;p26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7" name="Google Shape;217;p26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18" name="Google Shape;218;p26"/>
          <p:cNvSpPr txBox="1"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Twentieth Century"/>
              <a:buNone/>
              <a:defRPr sz="2800" b="0">
                <a:solidFill>
                  <a:srgbClr val="FFFFFF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20" name="Google Shape;220;p26"/>
          <p:cNvSpPr txBox="1">
            <a:spLocks noGrp="1"/>
          </p:cNvSpPr>
          <p:nvPr>
            <p:ph type="dt" idx="10"/>
          </p:nvPr>
        </p:nvSpPr>
        <p:spPr>
          <a:xfrm>
            <a:off x="83312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1" name="Google Shape;221;p26"/>
          <p:cNvSpPr txBox="1">
            <a:spLocks noGrp="1"/>
          </p:cNvSpPr>
          <p:nvPr>
            <p:ph type="sldNum" idx="12"/>
          </p:nvPr>
        </p:nvSpPr>
        <p:spPr>
          <a:xfrm>
            <a:off x="0" y="4667249"/>
            <a:ext cx="1930400" cy="6635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lvl="1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lvl="2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lvl="3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lvl="4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lvl="5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lvl="6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lvl="7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lvl="8" indent="0" algn="ctr">
              <a:spcBef>
                <a:spcPts val="0"/>
              </a:spcBef>
              <a:buNone/>
              <a:defRPr sz="2800" b="1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222" name="Google Shape;222;p26"/>
          <p:cNvSpPr txBox="1">
            <a:spLocks noGrp="1"/>
          </p:cNvSpPr>
          <p:nvPr>
            <p:ph type="ftr" idx="11"/>
          </p:nvPr>
        </p:nvSpPr>
        <p:spPr>
          <a:xfrm>
            <a:off x="2133600" y="6248207"/>
            <a:ext cx="609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3" name="Google Shape;223;p26"/>
          <p:cNvSpPr>
            <a:spLocks noGrp="1"/>
          </p:cNvSpPr>
          <p:nvPr>
            <p:ph type="pic" idx="2"/>
          </p:nvPr>
        </p:nvSpPr>
        <p:spPr>
          <a:xfrm>
            <a:off x="2080768" y="0"/>
            <a:ext cx="10111232" cy="4568952"/>
          </a:xfrm>
          <a:prstGeom prst="rect">
            <a:avLst/>
          </a:prstGeom>
          <a:solidFill>
            <a:srgbClr val="DCEACA"/>
          </a:solidFill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920"/>
              <a:buFont typeface="Noto Sans Symbols"/>
              <a:buNone/>
              <a:defRPr sz="32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p27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" name="Google Shape;226;p27"/>
          <p:cNvSpPr txBox="1">
            <a:spLocks noGrp="1"/>
          </p:cNvSpPr>
          <p:nvPr>
            <p:ph type="body" idx="1"/>
          </p:nvPr>
        </p:nvSpPr>
        <p:spPr>
          <a:xfrm rot="5400000">
            <a:off x="3989324" y="-1572260"/>
            <a:ext cx="4526280" cy="1087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27" name="Google Shape;227;p27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8" name="Google Shape;228;p27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2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ítulo vertical y texto" type="vertTitleAndTx">
  <p:cSld name="VERTICAL_TITLE_AND_VERTICAL_TEXT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28"/>
          <p:cNvSpPr txBox="1">
            <a:spLocks noGrp="1"/>
          </p:cNvSpPr>
          <p:nvPr>
            <p:ph type="title"/>
          </p:nvPr>
        </p:nvSpPr>
        <p:spPr>
          <a:xfrm rot="5400000">
            <a:off x="7350919" y="1996282"/>
            <a:ext cx="5516563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28"/>
          <p:cNvSpPr txBox="1">
            <a:spLocks noGrp="1"/>
          </p:cNvSpPr>
          <p:nvPr>
            <p:ph type="body" idx="1"/>
          </p:nvPr>
        </p:nvSpPr>
        <p:spPr>
          <a:xfrm rot="5400000">
            <a:off x="1559718" y="-340518"/>
            <a:ext cx="5516564" cy="741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97180" algn="l">
              <a:spcBef>
                <a:spcPts val="700"/>
              </a:spcBef>
              <a:spcAft>
                <a:spcPts val="0"/>
              </a:spcAft>
              <a:buSzPts val="1080"/>
              <a:buChar char="◻"/>
              <a:defRPr/>
            </a:lvl1pPr>
            <a:lvl2pPr marL="914400" lvl="1" indent="-308610" algn="l">
              <a:spcBef>
                <a:spcPts val="550"/>
              </a:spcBef>
              <a:spcAft>
                <a:spcPts val="0"/>
              </a:spcAft>
              <a:buSzPts val="1260"/>
              <a:buChar char="🞑"/>
              <a:defRPr/>
            </a:lvl2pPr>
            <a:lvl3pPr marL="1371600" lvl="2" indent="-314325" algn="l">
              <a:spcBef>
                <a:spcPts val="500"/>
              </a:spcBef>
              <a:spcAft>
                <a:spcPts val="0"/>
              </a:spcAft>
              <a:buSzPts val="1350"/>
              <a:buChar char="■"/>
              <a:defRPr/>
            </a:lvl3pPr>
            <a:lvl4pPr marL="1828800" lvl="3" indent="-314325" algn="l">
              <a:spcBef>
                <a:spcPts val="400"/>
              </a:spcBef>
              <a:spcAft>
                <a:spcPts val="0"/>
              </a:spcAft>
              <a:buSzPts val="1350"/>
              <a:buChar char="■"/>
              <a:defRPr/>
            </a:lvl4pPr>
            <a:lvl5pPr marL="2286000" lvl="4" indent="-302895" algn="l">
              <a:spcBef>
                <a:spcPts val="400"/>
              </a:spcBef>
              <a:spcAft>
                <a:spcPts val="0"/>
              </a:spcAft>
              <a:buSzPts val="1170"/>
              <a:buChar char="■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▪"/>
              <a:defRPr/>
            </a:lvl9pPr>
          </a:lstStyle>
          <a:p>
            <a:endParaRPr/>
          </a:p>
        </p:txBody>
      </p:sp>
      <p:sp>
        <p:nvSpPr>
          <p:cNvPr id="233" name="Google Shape;233;p28"/>
          <p:cNvSpPr txBox="1">
            <a:spLocks noGrp="1"/>
          </p:cNvSpPr>
          <p:nvPr>
            <p:ph type="dt" idx="10"/>
          </p:nvPr>
        </p:nvSpPr>
        <p:spPr>
          <a:xfrm>
            <a:off x="8737600" y="6248403"/>
            <a:ext cx="2946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28"/>
          <p:cNvSpPr txBox="1">
            <a:spLocks noGrp="1"/>
          </p:cNvSpPr>
          <p:nvPr>
            <p:ph type="ftr" idx="11"/>
          </p:nvPr>
        </p:nvSpPr>
        <p:spPr>
          <a:xfrm>
            <a:off x="609602" y="6248208"/>
            <a:ext cx="74313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" name="Google Shape;235;p28"/>
          <p:cNvSpPr/>
          <p:nvPr/>
        </p:nvSpPr>
        <p:spPr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6" name="Google Shape;236;p28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7" name="Google Shape;237;p2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238" name="Google Shape;238;p28"/>
          <p:cNvSpPr txBox="1">
            <a:spLocks noGrp="1"/>
          </p:cNvSpPr>
          <p:nvPr>
            <p:ph type="sldNum" idx="12"/>
          </p:nvPr>
        </p:nvSpPr>
        <p:spPr>
          <a:xfrm rot="5400000">
            <a:off x="8075084" y="103716"/>
            <a:ext cx="533400" cy="3259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Diapositiva de título" type="title">
  <p:cSld name="TITLE"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Google Shape;250;p3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2370931" y="0"/>
            <a:ext cx="8827723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31"/>
          <p:cNvSpPr/>
          <p:nvPr/>
        </p:nvSpPr>
        <p:spPr>
          <a:xfrm>
            <a:off x="4254758" y="0"/>
            <a:ext cx="9240252" cy="7267074"/>
          </a:xfrm>
          <a:prstGeom prst="parallelogram">
            <a:avLst>
              <a:gd name="adj" fmla="val 25000"/>
            </a:avLst>
          </a:prstGeom>
          <a:solidFill>
            <a:schemeClr val="lt1"/>
          </a:solidFill>
          <a:ln w="127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p31"/>
          <p:cNvPicPr preferRelativeResize="0"/>
          <p:nvPr/>
        </p:nvPicPr>
        <p:blipFill rotWithShape="1">
          <a:blip r:embed="rId3">
            <a:alphaModFix/>
          </a:blip>
          <a:srcRect l="2071" b="32166"/>
          <a:stretch/>
        </p:blipFill>
        <p:spPr>
          <a:xfrm>
            <a:off x="-2490538" y="4911650"/>
            <a:ext cx="11939337" cy="1970414"/>
          </a:xfrm>
          <a:prstGeom prst="rect">
            <a:avLst/>
          </a:prstGeom>
          <a:noFill/>
          <a:ln>
            <a:noFill/>
          </a:ln>
        </p:spPr>
      </p:pic>
      <p:sp>
        <p:nvSpPr>
          <p:cNvPr id="253" name="Google Shape;25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4" name="Google Shape;25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256" name="Google Shape;256;p31" descr="logoou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1394" y="562316"/>
            <a:ext cx="2544023" cy="51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7" name="Google Shape;257;p3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806543" y="562316"/>
            <a:ext cx="2668018" cy="8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8" name="Google Shape;258;p3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521" y="5142094"/>
            <a:ext cx="2137500" cy="279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1"/>
          <p:cNvSpPr txBox="1">
            <a:spLocks noGrp="1"/>
          </p:cNvSpPr>
          <p:nvPr>
            <p:ph type="ctrTitle"/>
          </p:nvPr>
        </p:nvSpPr>
        <p:spPr>
          <a:xfrm>
            <a:off x="6124074" y="2008358"/>
            <a:ext cx="5217129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  <a:defRPr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0" name="Google Shape;260;p31"/>
          <p:cNvSpPr txBox="1">
            <a:spLocks noGrp="1"/>
          </p:cNvSpPr>
          <p:nvPr>
            <p:ph type="subTitle" idx="1"/>
          </p:nvPr>
        </p:nvSpPr>
        <p:spPr>
          <a:xfrm>
            <a:off x="6124073" y="4080746"/>
            <a:ext cx="521712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  <a:defRPr sz="2400">
                <a:solidFill>
                  <a:srgbClr val="00B0F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>
  <p:cSld name="Diapositiva de título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2"/>
          <p:cNvPicPr preferRelativeResize="0"/>
          <p:nvPr/>
        </p:nvPicPr>
        <p:blipFill rotWithShape="1">
          <a:blip r:embed="rId2">
            <a:alphaModFix/>
          </a:blip>
          <a:srcRect r="46679" b="20073"/>
          <a:stretch/>
        </p:blipFill>
        <p:spPr>
          <a:xfrm>
            <a:off x="7095241" y="2524050"/>
            <a:ext cx="5128843" cy="4370046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Google Shape;263;p32"/>
          <p:cNvSpPr txBox="1">
            <a:spLocks noGrp="1"/>
          </p:cNvSpPr>
          <p:nvPr>
            <p:ph type="ctrTitle"/>
          </p:nvPr>
        </p:nvSpPr>
        <p:spPr>
          <a:xfrm>
            <a:off x="1210491" y="200835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  <a:defRPr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32"/>
          <p:cNvSpPr txBox="1">
            <a:spLocks noGrp="1"/>
          </p:cNvSpPr>
          <p:nvPr>
            <p:ph type="subTitle" idx="1"/>
          </p:nvPr>
        </p:nvSpPr>
        <p:spPr>
          <a:xfrm>
            <a:off x="1117862" y="408074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  <a:defRPr sz="2400">
                <a:solidFill>
                  <a:srgbClr val="00B0F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5" name="Google Shape;265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6" name="Google Shape;266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268" name="Google Shape;268;p32" descr="logoou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31394" y="562316"/>
            <a:ext cx="2544023" cy="51401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9" name="Google Shape;26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Google Shape;270;p32"/>
          <p:cNvPicPr preferRelativeResize="0"/>
          <p:nvPr/>
        </p:nvPicPr>
        <p:blipFill rotWithShape="1">
          <a:blip r:embed="rId5">
            <a:alphaModFix/>
          </a:blip>
          <a:srcRect l="22105" b="32994"/>
          <a:stretch/>
        </p:blipFill>
        <p:spPr>
          <a:xfrm>
            <a:off x="-48126" y="4911649"/>
            <a:ext cx="9496926" cy="19463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Google Shape;271;p3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38521" y="5142094"/>
            <a:ext cx="2137500" cy="27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4"/>
          <p:cNvPicPr preferRelativeResize="0"/>
          <p:nvPr/>
        </p:nvPicPr>
        <p:blipFill rotWithShape="1">
          <a:blip r:embed="rId2">
            <a:alphaModFix/>
          </a:blip>
          <a:srcRect r="46679" b="20073"/>
          <a:stretch/>
        </p:blipFill>
        <p:spPr>
          <a:xfrm>
            <a:off x="7095241" y="2524050"/>
            <a:ext cx="5128843" cy="4370046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4"/>
          <p:cNvSpPr txBox="1">
            <a:spLocks noGrp="1"/>
          </p:cNvSpPr>
          <p:nvPr>
            <p:ph type="ctrTitle"/>
          </p:nvPr>
        </p:nvSpPr>
        <p:spPr>
          <a:xfrm>
            <a:off x="1117862" y="995786"/>
            <a:ext cx="3950058" cy="100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  <a:defRPr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4"/>
          <p:cNvSpPr txBox="1">
            <a:spLocks noGrp="1"/>
          </p:cNvSpPr>
          <p:nvPr>
            <p:ph type="subTitle" idx="1"/>
          </p:nvPr>
        </p:nvSpPr>
        <p:spPr>
          <a:xfrm>
            <a:off x="1117862" y="2228560"/>
            <a:ext cx="5174654" cy="308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AutoNum type="arabicPeriod"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2" name="Google Shape;42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45" name="Google Shape;45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" name="Google Shape;46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21" y="5142094"/>
            <a:ext cx="2137500" cy="27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" name="Google Shape;47;p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9741" y="5308566"/>
            <a:ext cx="2137500" cy="27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Diapositiva de título">
  <p:cSld name="2_Diapositiva de título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3" name="Google Shape;273;p33"/>
          <p:cNvPicPr preferRelativeResize="0"/>
          <p:nvPr/>
        </p:nvPicPr>
        <p:blipFill rotWithShape="1">
          <a:blip r:embed="rId2">
            <a:alphaModFix/>
          </a:blip>
          <a:srcRect r="46679" b="20073"/>
          <a:stretch/>
        </p:blipFill>
        <p:spPr>
          <a:xfrm>
            <a:off x="7095241" y="2524050"/>
            <a:ext cx="5128843" cy="4370046"/>
          </a:xfrm>
          <a:prstGeom prst="rect">
            <a:avLst/>
          </a:prstGeom>
          <a:noFill/>
          <a:ln>
            <a:noFill/>
          </a:ln>
        </p:spPr>
      </p:pic>
      <p:sp>
        <p:nvSpPr>
          <p:cNvPr id="274" name="Google Shape;274;p33"/>
          <p:cNvSpPr txBox="1">
            <a:spLocks noGrp="1"/>
          </p:cNvSpPr>
          <p:nvPr>
            <p:ph type="ctrTitle"/>
          </p:nvPr>
        </p:nvSpPr>
        <p:spPr>
          <a:xfrm>
            <a:off x="1117862" y="995786"/>
            <a:ext cx="3950058" cy="10014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  <a:defRPr sz="5400" b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5" name="Google Shape;275;p33"/>
          <p:cNvSpPr txBox="1">
            <a:spLocks noGrp="1"/>
          </p:cNvSpPr>
          <p:nvPr>
            <p:ph type="subTitle" idx="1"/>
          </p:nvPr>
        </p:nvSpPr>
        <p:spPr>
          <a:xfrm>
            <a:off x="1117862" y="2228560"/>
            <a:ext cx="5174654" cy="3080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2400"/>
              <a:buFont typeface="Arial"/>
              <a:buAutoNum type="arabicPeriod"/>
              <a:defRPr sz="2400">
                <a:solidFill>
                  <a:srgbClr val="00000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6" name="Google Shape;276;p3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8" name="Google Shape;278;p3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279" name="Google Shape;279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  <p:pic>
        <p:nvPicPr>
          <p:cNvPr id="280" name="Google Shape;280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521" y="5142094"/>
            <a:ext cx="2137500" cy="279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1" name="Google Shape;28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529741" y="5308566"/>
            <a:ext cx="2137500" cy="279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4"/>
          <p:cNvSpPr txBox="1">
            <a:spLocks noGrp="1"/>
          </p:cNvSpPr>
          <p:nvPr>
            <p:ph type="title"/>
          </p:nvPr>
        </p:nvSpPr>
        <p:spPr>
          <a:xfrm>
            <a:off x="838200" y="643800"/>
            <a:ext cx="10515600" cy="90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231A"/>
              </a:buClr>
              <a:buSzPts val="4400"/>
              <a:buFont typeface="Arial"/>
              <a:buNone/>
              <a:defRPr b="1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5" name="Google Shape;285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6" name="Google Shape;286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287" name="Google Shape;287;p34"/>
          <p:cNvSpPr/>
          <p:nvPr/>
        </p:nvSpPr>
        <p:spPr>
          <a:xfrm>
            <a:off x="0" y="1942011"/>
            <a:ext cx="5660571" cy="505097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4"/>
          <p:cNvSpPr txBox="1">
            <a:spLocks noGrp="1"/>
          </p:cNvSpPr>
          <p:nvPr>
            <p:ph type="body" idx="1"/>
          </p:nvPr>
        </p:nvSpPr>
        <p:spPr>
          <a:xfrm>
            <a:off x="838200" y="2453050"/>
            <a:ext cx="4247606" cy="325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289" name="Google Shape;289;p3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  <p:sp>
        <p:nvSpPr>
          <p:cNvPr id="290" name="Google Shape;290;p34"/>
          <p:cNvSpPr txBox="1">
            <a:spLocks noGrp="1"/>
          </p:cNvSpPr>
          <p:nvPr>
            <p:ph type="body" idx="2"/>
          </p:nvPr>
        </p:nvSpPr>
        <p:spPr>
          <a:xfrm>
            <a:off x="6486797" y="2453050"/>
            <a:ext cx="4247606" cy="325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xfrm>
            <a:off x="838200" y="643800"/>
            <a:ext cx="10515600" cy="90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231A"/>
              </a:buClr>
              <a:buSzPts val="4400"/>
              <a:buFont typeface="Arial"/>
              <a:buNone/>
              <a:defRPr b="1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4" name="Google Shape;294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5" name="Google Shape;295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cxnSp>
        <p:nvCxnSpPr>
          <p:cNvPr id="296" name="Google Shape;296;p35"/>
          <p:cNvCxnSpPr/>
          <p:nvPr/>
        </p:nvCxnSpPr>
        <p:spPr>
          <a:xfrm>
            <a:off x="3844833" y="2473377"/>
            <a:ext cx="655320" cy="126274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7" name="Google Shape;297;p35"/>
          <p:cNvCxnSpPr/>
          <p:nvPr/>
        </p:nvCxnSpPr>
        <p:spPr>
          <a:xfrm flipH="1">
            <a:off x="3759925" y="3718702"/>
            <a:ext cx="740228" cy="123661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8" name="Google Shape;298;p35"/>
          <p:cNvCxnSpPr/>
          <p:nvPr/>
        </p:nvCxnSpPr>
        <p:spPr>
          <a:xfrm>
            <a:off x="7306490" y="2473377"/>
            <a:ext cx="655320" cy="126274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299" name="Google Shape;299;p35"/>
          <p:cNvCxnSpPr/>
          <p:nvPr/>
        </p:nvCxnSpPr>
        <p:spPr>
          <a:xfrm flipH="1">
            <a:off x="7221582" y="3718702"/>
            <a:ext cx="740228" cy="123661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00" name="Google Shape;300;p35"/>
          <p:cNvSpPr txBox="1">
            <a:spLocks noGrp="1"/>
          </p:cNvSpPr>
          <p:nvPr>
            <p:ph type="body" idx="1"/>
          </p:nvPr>
        </p:nvSpPr>
        <p:spPr>
          <a:xfrm>
            <a:off x="1070065" y="2452734"/>
            <a:ext cx="2488475" cy="271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1" name="Google Shape;301;p35"/>
          <p:cNvSpPr txBox="1">
            <a:spLocks noGrp="1"/>
          </p:cNvSpPr>
          <p:nvPr>
            <p:ph type="body" idx="2"/>
          </p:nvPr>
        </p:nvSpPr>
        <p:spPr>
          <a:xfrm>
            <a:off x="4616628" y="2473377"/>
            <a:ext cx="2488475" cy="2799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2" name="Google Shape;302;p35"/>
          <p:cNvSpPr txBox="1">
            <a:spLocks noGrp="1"/>
          </p:cNvSpPr>
          <p:nvPr>
            <p:ph type="body" idx="3"/>
          </p:nvPr>
        </p:nvSpPr>
        <p:spPr>
          <a:xfrm>
            <a:off x="8393429" y="2473377"/>
            <a:ext cx="2488475" cy="2799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303" name="Google Shape;303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5"/>
          <p:cNvSpPr txBox="1">
            <a:spLocks noGrp="1"/>
          </p:cNvSpPr>
          <p:nvPr>
            <p:ph type="body" idx="4"/>
          </p:nvPr>
        </p:nvSpPr>
        <p:spPr>
          <a:xfrm>
            <a:off x="4616628" y="2011752"/>
            <a:ext cx="2488475" cy="34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5" name="Google Shape;305;p35"/>
          <p:cNvSpPr txBox="1">
            <a:spLocks noGrp="1"/>
          </p:cNvSpPr>
          <p:nvPr>
            <p:ph type="body" idx="5"/>
          </p:nvPr>
        </p:nvSpPr>
        <p:spPr>
          <a:xfrm>
            <a:off x="1070065" y="2028080"/>
            <a:ext cx="2511336" cy="34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35"/>
          <p:cNvSpPr txBox="1">
            <a:spLocks noGrp="1"/>
          </p:cNvSpPr>
          <p:nvPr>
            <p:ph type="body" idx="6"/>
          </p:nvPr>
        </p:nvSpPr>
        <p:spPr>
          <a:xfrm>
            <a:off x="8393428" y="1999814"/>
            <a:ext cx="2488475" cy="34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36"/>
          <p:cNvSpPr/>
          <p:nvPr/>
        </p:nvSpPr>
        <p:spPr>
          <a:xfrm>
            <a:off x="-1504622" y="1094511"/>
            <a:ext cx="4510257" cy="4510257"/>
          </a:xfrm>
          <a:prstGeom prst="ellipse">
            <a:avLst/>
          </a:prstGeom>
          <a:solidFill>
            <a:srgbClr val="E2231A"/>
          </a:solidFill>
          <a:ln w="12700" cap="flat" cmpd="sng">
            <a:solidFill>
              <a:srgbClr val="E223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36"/>
          <p:cNvSpPr txBox="1">
            <a:spLocks noGrp="1"/>
          </p:cNvSpPr>
          <p:nvPr>
            <p:ph type="title"/>
          </p:nvPr>
        </p:nvSpPr>
        <p:spPr>
          <a:xfrm>
            <a:off x="3222170" y="2055223"/>
            <a:ext cx="8011887" cy="176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231A"/>
              </a:buClr>
              <a:buSzPts val="6000"/>
              <a:buFont typeface="Arial"/>
              <a:buNone/>
              <a:defRPr sz="6000" b="1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0" name="Google Shape;310;p36"/>
          <p:cNvSpPr txBox="1">
            <a:spLocks noGrp="1"/>
          </p:cNvSpPr>
          <p:nvPr>
            <p:ph type="body" idx="1"/>
          </p:nvPr>
        </p:nvSpPr>
        <p:spPr>
          <a:xfrm>
            <a:off x="3228520" y="3857896"/>
            <a:ext cx="812528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  <a:defRPr sz="2400">
                <a:solidFill>
                  <a:srgbClr val="00B0F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11" name="Google Shape;311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3" name="Google Shape;313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314" name="Google Shape;314;p36"/>
          <p:cNvSpPr txBox="1"/>
          <p:nvPr/>
        </p:nvSpPr>
        <p:spPr>
          <a:xfrm>
            <a:off x="838200" y="2055223"/>
            <a:ext cx="189629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pic>
        <p:nvPicPr>
          <p:cNvPr id="315" name="Google Shape;315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79130" y="598851"/>
            <a:ext cx="1768827" cy="49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6" name="Google Shape;31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9" name="Google Shape;319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0" name="Google Shape;32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322" name="Google Shape;322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  <p:sp>
        <p:nvSpPr>
          <p:cNvPr id="323" name="Google Shape;323;p37"/>
          <p:cNvSpPr txBox="1">
            <a:spLocks noGrp="1"/>
          </p:cNvSpPr>
          <p:nvPr>
            <p:ph type="title"/>
          </p:nvPr>
        </p:nvSpPr>
        <p:spPr>
          <a:xfrm>
            <a:off x="838200" y="643800"/>
            <a:ext cx="10515600" cy="90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231A"/>
              </a:buClr>
              <a:buSzPts val="4400"/>
              <a:buFont typeface="Arial"/>
              <a:buNone/>
              <a:defRPr b="1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38"/>
          <p:cNvSpPr/>
          <p:nvPr/>
        </p:nvSpPr>
        <p:spPr>
          <a:xfrm>
            <a:off x="0" y="0"/>
            <a:ext cx="12192000" cy="65364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223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6" name="Google Shape;326;p38"/>
          <p:cNvSpPr txBox="1">
            <a:spLocks noGrp="1"/>
          </p:cNvSpPr>
          <p:nvPr>
            <p:ph type="body" idx="1"/>
          </p:nvPr>
        </p:nvSpPr>
        <p:spPr>
          <a:xfrm>
            <a:off x="839788" y="1567136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7" name="Google Shape;327;p38"/>
          <p:cNvSpPr txBox="1">
            <a:spLocks noGrp="1"/>
          </p:cNvSpPr>
          <p:nvPr>
            <p:ph type="body" idx="2"/>
          </p:nvPr>
        </p:nvSpPr>
        <p:spPr>
          <a:xfrm>
            <a:off x="6172200" y="155720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8" name="Google Shape;328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9" name="Google Shape;329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0" name="Google Shape;330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331" name="Google Shape;331;p38"/>
          <p:cNvSpPr txBox="1">
            <a:spLocks noGrp="1"/>
          </p:cNvSpPr>
          <p:nvPr>
            <p:ph type="title"/>
          </p:nvPr>
        </p:nvSpPr>
        <p:spPr>
          <a:xfrm>
            <a:off x="696686" y="135921"/>
            <a:ext cx="7913914" cy="79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32" name="Google Shape;332;p3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127673" y="204213"/>
            <a:ext cx="1367641" cy="383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3" name="Google Shape;333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76503" y="5694998"/>
            <a:ext cx="1115006" cy="1322703"/>
          </a:xfrm>
          <a:prstGeom prst="rect">
            <a:avLst/>
          </a:prstGeom>
          <a:noFill/>
          <a:ln>
            <a:noFill/>
          </a:ln>
        </p:spPr>
      </p:pic>
      <p:sp>
        <p:nvSpPr>
          <p:cNvPr id="334" name="Google Shape;334;p38"/>
          <p:cNvSpPr txBox="1">
            <a:spLocks noGrp="1"/>
          </p:cNvSpPr>
          <p:nvPr>
            <p:ph type="body" idx="3"/>
          </p:nvPr>
        </p:nvSpPr>
        <p:spPr>
          <a:xfrm>
            <a:off x="838200" y="2557735"/>
            <a:ext cx="5159375" cy="28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5" name="Google Shape;335;p38"/>
          <p:cNvSpPr txBox="1">
            <a:spLocks noGrp="1"/>
          </p:cNvSpPr>
          <p:nvPr>
            <p:ph type="body" idx="4"/>
          </p:nvPr>
        </p:nvSpPr>
        <p:spPr>
          <a:xfrm>
            <a:off x="6194425" y="2547802"/>
            <a:ext cx="5159375" cy="28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9" name="Google Shape;3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340" name="Google Shape;340;p3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345" name="Google Shape;345;p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368269" y="2172154"/>
            <a:ext cx="5535099" cy="1714044"/>
          </a:xfrm>
          <a:prstGeom prst="rect">
            <a:avLst/>
          </a:prstGeom>
          <a:noFill/>
          <a:ln>
            <a:noFill/>
          </a:ln>
        </p:spPr>
      </p:pic>
      <p:pic>
        <p:nvPicPr>
          <p:cNvPr id="346" name="Google Shape;346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637209" y="4656221"/>
            <a:ext cx="6372815" cy="1539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4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9" name="Google Shape;349;p41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0" name="Google Shape;350;p41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1" name="Google Shape;3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2" name="Google Shape;3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3" name="Google Shape;3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354" name="Google Shape;354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7" name="Google Shape;357;p42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8" name="Google Shape;358;p42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59" name="Google Shape;359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0" name="Google Shape;360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362" name="Google Shape;362;p4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>
  <p:cSld name="Título y objetos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838200" y="643800"/>
            <a:ext cx="10515600" cy="90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231A"/>
              </a:buClr>
              <a:buSzPts val="4400"/>
              <a:buFont typeface="Arial"/>
              <a:buNone/>
              <a:defRPr b="1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53" name="Google Shape;53;p5"/>
          <p:cNvSpPr/>
          <p:nvPr/>
        </p:nvSpPr>
        <p:spPr>
          <a:xfrm>
            <a:off x="0" y="1942011"/>
            <a:ext cx="5660571" cy="5050972"/>
          </a:xfrm>
          <a:prstGeom prst="rect">
            <a:avLst/>
          </a:prstGeom>
          <a:solidFill>
            <a:srgbClr val="A5A5A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5"/>
          <p:cNvSpPr txBox="1">
            <a:spLocks noGrp="1"/>
          </p:cNvSpPr>
          <p:nvPr>
            <p:ph type="body" idx="1"/>
          </p:nvPr>
        </p:nvSpPr>
        <p:spPr>
          <a:xfrm>
            <a:off x="838200" y="2453050"/>
            <a:ext cx="4247606" cy="325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 b="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55" name="Google Shape;55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5"/>
          <p:cNvSpPr txBox="1">
            <a:spLocks noGrp="1"/>
          </p:cNvSpPr>
          <p:nvPr>
            <p:ph type="body" idx="2"/>
          </p:nvPr>
        </p:nvSpPr>
        <p:spPr>
          <a:xfrm>
            <a:off x="6486797" y="2453050"/>
            <a:ext cx="4247606" cy="3251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47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43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1pPr>
            <a:lvl2pPr marL="0" lvl="1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2pPr>
            <a:lvl3pPr marL="0" lvl="2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3pPr>
            <a:lvl4pPr marL="0" lvl="3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4pPr>
            <a:lvl5pPr marL="0" lvl="4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5pPr>
            <a:lvl6pPr marL="0" lvl="5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6pPr>
            <a:lvl7pPr marL="0" lvl="6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7pPr>
            <a:lvl8pPr marL="0" lvl="7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8pPr>
            <a:lvl9pPr marL="0" lvl="8" indent="0" algn="r">
              <a:spcBef>
                <a:spcPts val="0"/>
              </a:spcBef>
              <a:buNone/>
              <a:defRPr>
                <a:solidFill>
                  <a:srgbClr val="7F7F7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369" name="Google Shape;369;p4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4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2" name="Google Shape;372;p44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373" name="Google Shape;373;p4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6" name="Google Shape;376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ítulo y objetos">
  <p:cSld name="1_Título y objetos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"/>
          <p:cNvSpPr txBox="1">
            <a:spLocks noGrp="1"/>
          </p:cNvSpPr>
          <p:nvPr>
            <p:ph type="title"/>
          </p:nvPr>
        </p:nvSpPr>
        <p:spPr>
          <a:xfrm>
            <a:off x="838200" y="643800"/>
            <a:ext cx="10515600" cy="90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231A"/>
              </a:buClr>
              <a:buSzPts val="4400"/>
              <a:buFont typeface="Arial"/>
              <a:buNone/>
              <a:defRPr b="1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cxnSp>
        <p:nvCxnSpPr>
          <p:cNvPr id="62" name="Google Shape;62;p6"/>
          <p:cNvCxnSpPr/>
          <p:nvPr/>
        </p:nvCxnSpPr>
        <p:spPr>
          <a:xfrm>
            <a:off x="3844833" y="2473377"/>
            <a:ext cx="655320" cy="126274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3" name="Google Shape;63;p6"/>
          <p:cNvCxnSpPr/>
          <p:nvPr/>
        </p:nvCxnSpPr>
        <p:spPr>
          <a:xfrm flipH="1">
            <a:off x="3759925" y="3718702"/>
            <a:ext cx="740228" cy="123661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4" name="Google Shape;64;p6"/>
          <p:cNvCxnSpPr/>
          <p:nvPr/>
        </p:nvCxnSpPr>
        <p:spPr>
          <a:xfrm>
            <a:off x="7306490" y="2473377"/>
            <a:ext cx="655320" cy="1262743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65" name="Google Shape;65;p6"/>
          <p:cNvCxnSpPr/>
          <p:nvPr/>
        </p:nvCxnSpPr>
        <p:spPr>
          <a:xfrm flipH="1">
            <a:off x="7221582" y="3718702"/>
            <a:ext cx="740228" cy="1236617"/>
          </a:xfrm>
          <a:prstGeom prst="straightConnector1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66" name="Google Shape;66;p6"/>
          <p:cNvSpPr txBox="1">
            <a:spLocks noGrp="1"/>
          </p:cNvSpPr>
          <p:nvPr>
            <p:ph type="body" idx="1"/>
          </p:nvPr>
        </p:nvSpPr>
        <p:spPr>
          <a:xfrm>
            <a:off x="1070065" y="2452734"/>
            <a:ext cx="2488475" cy="27170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6"/>
          <p:cNvSpPr txBox="1">
            <a:spLocks noGrp="1"/>
          </p:cNvSpPr>
          <p:nvPr>
            <p:ph type="body" idx="2"/>
          </p:nvPr>
        </p:nvSpPr>
        <p:spPr>
          <a:xfrm>
            <a:off x="4616628" y="2473377"/>
            <a:ext cx="2488475" cy="2799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6"/>
          <p:cNvSpPr txBox="1">
            <a:spLocks noGrp="1"/>
          </p:cNvSpPr>
          <p:nvPr>
            <p:ph type="body" idx="3"/>
          </p:nvPr>
        </p:nvSpPr>
        <p:spPr>
          <a:xfrm>
            <a:off x="8393429" y="2473377"/>
            <a:ext cx="2488475" cy="27994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pic>
        <p:nvPicPr>
          <p:cNvPr id="69" name="Google Shape;69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6"/>
          <p:cNvSpPr txBox="1">
            <a:spLocks noGrp="1"/>
          </p:cNvSpPr>
          <p:nvPr>
            <p:ph type="body" idx="4"/>
          </p:nvPr>
        </p:nvSpPr>
        <p:spPr>
          <a:xfrm>
            <a:off x="4616628" y="2011752"/>
            <a:ext cx="2488475" cy="34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6"/>
          <p:cNvSpPr txBox="1">
            <a:spLocks noGrp="1"/>
          </p:cNvSpPr>
          <p:nvPr>
            <p:ph type="body" idx="5"/>
          </p:nvPr>
        </p:nvSpPr>
        <p:spPr>
          <a:xfrm>
            <a:off x="1070065" y="2028080"/>
            <a:ext cx="2511336" cy="34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2" name="Google Shape;72;p6"/>
          <p:cNvSpPr txBox="1">
            <a:spLocks noGrp="1"/>
          </p:cNvSpPr>
          <p:nvPr>
            <p:ph type="body" idx="6"/>
          </p:nvPr>
        </p:nvSpPr>
        <p:spPr>
          <a:xfrm>
            <a:off x="8393428" y="1999814"/>
            <a:ext cx="2488475" cy="3450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F3F3F"/>
              </a:buClr>
              <a:buSzPts val="2400"/>
              <a:buNone/>
              <a:defRPr sz="2400" b="0">
                <a:solidFill>
                  <a:srgbClr val="3F3F3F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7"/>
          <p:cNvSpPr/>
          <p:nvPr/>
        </p:nvSpPr>
        <p:spPr>
          <a:xfrm>
            <a:off x="-1504622" y="1094511"/>
            <a:ext cx="4510257" cy="4510257"/>
          </a:xfrm>
          <a:prstGeom prst="ellipse">
            <a:avLst/>
          </a:prstGeom>
          <a:solidFill>
            <a:srgbClr val="E2231A"/>
          </a:solidFill>
          <a:ln w="12700" cap="flat" cmpd="sng">
            <a:solidFill>
              <a:srgbClr val="E2231A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7"/>
          <p:cNvSpPr txBox="1">
            <a:spLocks noGrp="1"/>
          </p:cNvSpPr>
          <p:nvPr>
            <p:ph type="title"/>
          </p:nvPr>
        </p:nvSpPr>
        <p:spPr>
          <a:xfrm>
            <a:off x="3222170" y="2055223"/>
            <a:ext cx="8011887" cy="1765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231A"/>
              </a:buClr>
              <a:buSzPts val="6000"/>
              <a:buFont typeface="Arial"/>
              <a:buNone/>
              <a:defRPr sz="6000" b="1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7"/>
          <p:cNvSpPr txBox="1">
            <a:spLocks noGrp="1"/>
          </p:cNvSpPr>
          <p:nvPr>
            <p:ph type="body" idx="1"/>
          </p:nvPr>
        </p:nvSpPr>
        <p:spPr>
          <a:xfrm>
            <a:off x="3228520" y="3857896"/>
            <a:ext cx="812528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400"/>
              <a:buNone/>
              <a:defRPr sz="2400">
                <a:solidFill>
                  <a:srgbClr val="00B0F0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7" name="Google Shape;77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80" name="Google Shape;80;p7"/>
          <p:cNvSpPr txBox="1"/>
          <p:nvPr/>
        </p:nvSpPr>
        <p:spPr>
          <a:xfrm>
            <a:off x="838200" y="2055223"/>
            <a:ext cx="1896291" cy="26468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6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/>
          </a:p>
        </p:txBody>
      </p:sp>
      <p:pic>
        <p:nvPicPr>
          <p:cNvPr id="81" name="Google Shape;81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379130" y="598851"/>
            <a:ext cx="1768827" cy="49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>
  <p:cSld name="Dos objetos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7F7F7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88" name="Google Shape;88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8"/>
          <p:cNvSpPr txBox="1">
            <a:spLocks noGrp="1"/>
          </p:cNvSpPr>
          <p:nvPr>
            <p:ph type="title"/>
          </p:nvPr>
        </p:nvSpPr>
        <p:spPr>
          <a:xfrm>
            <a:off x="838200" y="643800"/>
            <a:ext cx="10515600" cy="9063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E2231A"/>
              </a:buClr>
              <a:buSzPts val="4400"/>
              <a:buFont typeface="Arial"/>
              <a:buNone/>
              <a:defRPr b="1">
                <a:solidFill>
                  <a:srgbClr val="E2231A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9"/>
          <p:cNvSpPr/>
          <p:nvPr/>
        </p:nvSpPr>
        <p:spPr>
          <a:xfrm>
            <a:off x="0" y="0"/>
            <a:ext cx="12192000" cy="653643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E2231A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9"/>
          <p:cNvSpPr txBox="1">
            <a:spLocks noGrp="1"/>
          </p:cNvSpPr>
          <p:nvPr>
            <p:ph type="body" idx="1"/>
          </p:nvPr>
        </p:nvSpPr>
        <p:spPr>
          <a:xfrm>
            <a:off x="839788" y="1567136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9"/>
          <p:cNvSpPr txBox="1">
            <a:spLocks noGrp="1"/>
          </p:cNvSpPr>
          <p:nvPr>
            <p:ph type="body" idx="2"/>
          </p:nvPr>
        </p:nvSpPr>
        <p:spPr>
          <a:xfrm>
            <a:off x="6172200" y="155720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B0F0"/>
              </a:buClr>
              <a:buSzPts val="2000"/>
              <a:buNone/>
              <a:defRPr sz="2000" b="1">
                <a:solidFill>
                  <a:srgbClr val="00B0F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4" name="Google Shape;94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sp>
        <p:nvSpPr>
          <p:cNvPr id="97" name="Google Shape;97;p9"/>
          <p:cNvSpPr txBox="1">
            <a:spLocks noGrp="1"/>
          </p:cNvSpPr>
          <p:nvPr>
            <p:ph type="title"/>
          </p:nvPr>
        </p:nvSpPr>
        <p:spPr>
          <a:xfrm>
            <a:off x="696686" y="135921"/>
            <a:ext cx="7913914" cy="79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 b="1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98" name="Google Shape;98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76503" y="5694998"/>
            <a:ext cx="1115006" cy="1322703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9"/>
          <p:cNvSpPr txBox="1">
            <a:spLocks noGrp="1"/>
          </p:cNvSpPr>
          <p:nvPr>
            <p:ph type="body" idx="3"/>
          </p:nvPr>
        </p:nvSpPr>
        <p:spPr>
          <a:xfrm>
            <a:off x="838200" y="2557735"/>
            <a:ext cx="5159375" cy="28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0" name="Google Shape;100;p9"/>
          <p:cNvSpPr txBox="1">
            <a:spLocks noGrp="1"/>
          </p:cNvSpPr>
          <p:nvPr>
            <p:ph type="body" idx="4"/>
          </p:nvPr>
        </p:nvSpPr>
        <p:spPr>
          <a:xfrm>
            <a:off x="6194425" y="2547802"/>
            <a:ext cx="5159375" cy="28851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Calibri"/>
              <a:buChar char="↗"/>
              <a:defRPr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1" name="Google Shape;101;p9"/>
          <p:cNvPicPr preferRelativeResize="0"/>
          <p:nvPr/>
        </p:nvPicPr>
        <p:blipFill rotWithShape="1">
          <a:blip r:embed="rId3">
            <a:alphaModFix/>
          </a:blip>
          <a:srcRect l="23944" t="14005" r="26056" b="62785"/>
          <a:stretch/>
        </p:blipFill>
        <p:spPr>
          <a:xfrm>
            <a:off x="10201275" y="122033"/>
            <a:ext cx="1247775" cy="409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>
  <p:cSld name="Solo el título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lvl="1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lvl="2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lvl="3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lvl="4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lvl="5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lvl="6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lvl="7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lvl="8" indent="0" algn="r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  <p:pic>
        <p:nvPicPr>
          <p:cNvPr id="106" name="Google Shape;106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806543" y="562316"/>
            <a:ext cx="1986446" cy="61513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47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7"/>
          <p:cNvSpPr txBox="1"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400"/>
              <a:buFont typeface="Twentieth Century"/>
              <a:buNone/>
              <a:defRPr sz="4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50" name="Google Shape;150;p17"/>
          <p:cNvSpPr txBox="1"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339090" algn="l" rtl="0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ts val="1740"/>
              <a:buFont typeface="Noto Sans Symbols"/>
              <a:buChar char="◻"/>
              <a:defRPr sz="29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914400" marR="0" lvl="1" indent="-344169" algn="l" rtl="0">
              <a:spcBef>
                <a:spcPts val="550"/>
              </a:spcBef>
              <a:spcAft>
                <a:spcPts val="0"/>
              </a:spcAft>
              <a:buClr>
                <a:schemeClr val="accent1"/>
              </a:buClr>
              <a:buSzPts val="1820"/>
              <a:buFont typeface="Noto Sans Symbols"/>
              <a:buChar char="🞑"/>
              <a:defRPr sz="26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1371600" marR="0" lvl="2" indent="-338137" algn="l" rtl="0">
              <a:spcBef>
                <a:spcPts val="500"/>
              </a:spcBef>
              <a:spcAft>
                <a:spcPts val="0"/>
              </a:spcAft>
              <a:buClr>
                <a:schemeClr val="accent2"/>
              </a:buClr>
              <a:buSzPts val="1725"/>
              <a:buFont typeface="Noto Sans Symbols"/>
              <a:buChar char="■"/>
              <a:defRPr sz="23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1828800" marR="0" lvl="3" indent="-323850" algn="l" rtl="0"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ts val="15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2286000" marR="0" lvl="4" indent="-311150" algn="l" rtl="0"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1300"/>
              <a:buFont typeface="Noto Sans Symbols"/>
              <a:buChar char="■"/>
              <a:defRPr sz="20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Noto Sans Symbols"/>
              <a:buChar char="▪"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1" name="Google Shape;151;p17"/>
          <p:cNvSpPr txBox="1">
            <a:spLocks noGrp="1"/>
          </p:cNvSpPr>
          <p:nvPr>
            <p:ph type="dt" idx="10"/>
          </p:nvPr>
        </p:nvSpPr>
        <p:spPr>
          <a:xfrm>
            <a:off x="8128000" y="6248401"/>
            <a:ext cx="35560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2" name="Google Shape;152;p17"/>
          <p:cNvSpPr txBox="1">
            <a:spLocks noGrp="1"/>
          </p:cNvSpPr>
          <p:nvPr>
            <p:ph type="ftr" idx="11"/>
          </p:nvPr>
        </p:nvSpPr>
        <p:spPr>
          <a:xfrm>
            <a:off x="812801" y="6248207"/>
            <a:ext cx="7228111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chemeClr val="dk2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4" name="Google Shape;154;p1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5" name="Google Shape;155;p17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56" name="Google Shape;156;p17"/>
          <p:cNvSpPr txBox="1">
            <a:spLocks noGrp="1"/>
          </p:cNvSpPr>
          <p:nvPr>
            <p:ph type="sldNum" idx="12"/>
          </p:nvPr>
        </p:nvSpPr>
        <p:spPr>
          <a:xfrm>
            <a:off x="0" y="1272222"/>
            <a:ext cx="711200" cy="2444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1pPr>
            <a:lvl2pPr marL="0" marR="0" lvl="1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2pPr>
            <a:lvl3pPr marL="0" marR="0" lvl="2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3pPr>
            <a:lvl4pPr marL="0" marR="0" lvl="3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4pPr>
            <a:lvl5pPr marL="0" marR="0" lvl="4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5pPr>
            <a:lvl6pPr marL="0" marR="0" lvl="5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6pPr>
            <a:lvl7pPr marL="0" marR="0" lvl="6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7pPr>
            <a:lvl8pPr marL="0" marR="0" lvl="7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8pPr>
            <a:lvl9pPr marL="0" marR="0" lvl="8" indent="0" algn="ctr" rtl="0">
              <a:spcBef>
                <a:spcPts val="0"/>
              </a:spcBef>
              <a:buNone/>
              <a:defRPr sz="1400" b="1" i="0" u="none" strike="noStrike" cap="none">
                <a:solidFill>
                  <a:srgbClr val="FFFFFF"/>
                </a:solidFill>
                <a:latin typeface="Twentieth Century"/>
                <a:ea typeface="Twentieth Century"/>
                <a:cs typeface="Twentieth Century"/>
                <a:sym typeface="Twentieth Century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754781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2" name="Google Shape;24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3" name="Google Shape;24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4" name="Google Shape;24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3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5.jp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8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5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5.jp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5.jp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0.jpg"/><Relationship Id="rId5" Type="http://schemas.openxmlformats.org/officeDocument/2006/relationships/image" Target="../media/image29.pn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5"/>
          <p:cNvSpPr txBox="1">
            <a:spLocks noGrp="1"/>
          </p:cNvSpPr>
          <p:nvPr>
            <p:ph type="ctrTitle"/>
          </p:nvPr>
        </p:nvSpPr>
        <p:spPr>
          <a:xfrm>
            <a:off x="967894" y="2036494"/>
            <a:ext cx="10014557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800"/>
              <a:buFont typeface="Calibri"/>
              <a:buNone/>
            </a:pPr>
            <a:r>
              <a:rPr lang="es-PE" sz="4800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rPr>
              <a:t>¿Cómo generamos un modelo de negocio rentable?</a:t>
            </a:r>
            <a:endParaRPr/>
          </a:p>
        </p:txBody>
      </p:sp>
      <p:sp>
        <p:nvSpPr>
          <p:cNvPr id="384" name="Google Shape;384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>
                <a:solidFill>
                  <a:srgbClr val="7F7F7F"/>
                </a:solidFill>
              </a:rPr>
              <a:t>1</a:t>
            </a:fld>
            <a:endParaRPr>
              <a:solidFill>
                <a:srgbClr val="7F7F7F"/>
              </a:solidFill>
            </a:endParaRPr>
          </a:p>
        </p:txBody>
      </p:sp>
      <p:pic>
        <p:nvPicPr>
          <p:cNvPr id="385" name="Google Shape;385;p45"/>
          <p:cNvPicPr preferRelativeResize="0"/>
          <p:nvPr/>
        </p:nvPicPr>
        <p:blipFill rotWithShape="1">
          <a:blip r:embed="rId3">
            <a:alphaModFix/>
          </a:blip>
          <a:srcRect l="23440" t="31670" r="26404" b="26495"/>
          <a:stretch/>
        </p:blipFill>
        <p:spPr>
          <a:xfrm>
            <a:off x="8610600" y="449032"/>
            <a:ext cx="2471538" cy="1158260"/>
          </a:xfrm>
          <a:prstGeom prst="rect">
            <a:avLst/>
          </a:prstGeom>
          <a:noFill/>
          <a:ln>
            <a:noFill/>
          </a:ln>
        </p:spPr>
      </p:pic>
      <p:sp>
        <p:nvSpPr>
          <p:cNvPr id="386" name="Google Shape;386;p45"/>
          <p:cNvSpPr/>
          <p:nvPr/>
        </p:nvSpPr>
        <p:spPr>
          <a:xfrm>
            <a:off x="-2200940" y="4907054"/>
            <a:ext cx="11541233" cy="1950946"/>
          </a:xfrm>
          <a:prstGeom prst="parallelogram">
            <a:avLst>
              <a:gd name="adj" fmla="val 106387"/>
            </a:avLst>
          </a:prstGeom>
          <a:solidFill>
            <a:srgbClr val="00ACFF"/>
          </a:solidFill>
          <a:ln w="12700" cap="flat" cmpd="sng">
            <a:solidFill>
              <a:srgbClr val="00ACF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54"/>
          <p:cNvSpPr txBox="1"/>
          <p:nvPr/>
        </p:nvSpPr>
        <p:spPr>
          <a:xfrm>
            <a:off x="4475162" y="3060050"/>
            <a:ext cx="3381376" cy="9541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8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Habilidades del empresario</a:t>
            </a:r>
            <a:endParaRPr sz="28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13" name="Google Shape;513;p54"/>
          <p:cNvGrpSpPr/>
          <p:nvPr/>
        </p:nvGrpSpPr>
        <p:grpSpPr>
          <a:xfrm>
            <a:off x="1781174" y="1839253"/>
            <a:ext cx="2590800" cy="2305050"/>
            <a:chOff x="990600" y="1813084"/>
            <a:chExt cx="2590800" cy="2305050"/>
          </a:xfrm>
        </p:grpSpPr>
        <p:sp>
          <p:nvSpPr>
            <p:cNvPr id="514" name="Google Shape;514;p54"/>
            <p:cNvSpPr/>
            <p:nvPr/>
          </p:nvSpPr>
          <p:spPr>
            <a:xfrm>
              <a:off x="990600" y="1813084"/>
              <a:ext cx="2590800" cy="2305050"/>
            </a:xfrm>
            <a:prstGeom prst="ellipse">
              <a:avLst/>
            </a:prstGeom>
            <a:solidFill>
              <a:srgbClr val="7F7F7F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5" name="Google Shape;515;p54"/>
            <p:cNvSpPr txBox="1"/>
            <p:nvPr/>
          </p:nvSpPr>
          <p:spPr>
            <a:xfrm>
              <a:off x="1171575" y="2457777"/>
              <a:ext cx="222885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tipo de mercado a quienes les voy a vender</a:t>
              </a: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6" name="Google Shape;516;p54"/>
          <p:cNvGrpSpPr/>
          <p:nvPr/>
        </p:nvGrpSpPr>
        <p:grpSpPr>
          <a:xfrm>
            <a:off x="4870450" y="99185"/>
            <a:ext cx="2590800" cy="2305050"/>
            <a:chOff x="4686300" y="1423005"/>
            <a:chExt cx="2590800" cy="2305050"/>
          </a:xfrm>
        </p:grpSpPr>
        <p:sp>
          <p:nvSpPr>
            <p:cNvPr id="517" name="Google Shape;517;p54"/>
            <p:cNvSpPr/>
            <p:nvPr/>
          </p:nvSpPr>
          <p:spPr>
            <a:xfrm>
              <a:off x="4686300" y="1423005"/>
              <a:ext cx="2590800" cy="2305050"/>
            </a:xfrm>
            <a:prstGeom prst="ellipse">
              <a:avLst/>
            </a:prstGeom>
            <a:solidFill>
              <a:srgbClr val="FF0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18" name="Google Shape;518;p54"/>
            <p:cNvSpPr txBox="1"/>
            <p:nvPr/>
          </p:nvSpPr>
          <p:spPr>
            <a:xfrm>
              <a:off x="4867275" y="2025689"/>
              <a:ext cx="222885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El tipo de producto o servicio que la empresa va producir</a:t>
              </a: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19" name="Google Shape;519;p54"/>
          <p:cNvGrpSpPr/>
          <p:nvPr/>
        </p:nvGrpSpPr>
        <p:grpSpPr>
          <a:xfrm>
            <a:off x="8007350" y="1839253"/>
            <a:ext cx="2590800" cy="2305050"/>
            <a:chOff x="8743950" y="1401842"/>
            <a:chExt cx="2590800" cy="2305050"/>
          </a:xfrm>
        </p:grpSpPr>
        <p:sp>
          <p:nvSpPr>
            <p:cNvPr id="520" name="Google Shape;520;p54"/>
            <p:cNvSpPr/>
            <p:nvPr/>
          </p:nvSpPr>
          <p:spPr>
            <a:xfrm>
              <a:off x="8743950" y="1401842"/>
              <a:ext cx="2590800" cy="2305050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21" name="Google Shape;521;p54"/>
            <p:cNvSpPr txBox="1"/>
            <p:nvPr/>
          </p:nvSpPr>
          <p:spPr>
            <a:xfrm>
              <a:off x="8924925" y="2025689"/>
              <a:ext cx="222885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Las personas que van a trabajar junto con el empresario</a:t>
              </a: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2" name="Google Shape;522;p54"/>
          <p:cNvGrpSpPr/>
          <p:nvPr/>
        </p:nvGrpSpPr>
        <p:grpSpPr>
          <a:xfrm>
            <a:off x="2768600" y="4372093"/>
            <a:ext cx="2590800" cy="2305050"/>
            <a:chOff x="2971800" y="4372093"/>
            <a:chExt cx="2590800" cy="2305050"/>
          </a:xfrm>
        </p:grpSpPr>
        <p:sp>
          <p:nvSpPr>
            <p:cNvPr id="523" name="Google Shape;523;p54"/>
            <p:cNvSpPr/>
            <p:nvPr/>
          </p:nvSpPr>
          <p:spPr>
            <a:xfrm>
              <a:off x="2971800" y="4372093"/>
              <a:ext cx="2590800" cy="230505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24" name="Google Shape;524;p54"/>
            <p:cNvSpPr txBox="1"/>
            <p:nvPr/>
          </p:nvSpPr>
          <p:spPr>
            <a:xfrm>
              <a:off x="3098799" y="4862898"/>
              <a:ext cx="2336801" cy="120032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Tener conocimientos básicos de producción, finanzas, comercialización</a:t>
              </a: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25" name="Google Shape;525;p54"/>
          <p:cNvGrpSpPr/>
          <p:nvPr/>
        </p:nvGrpSpPr>
        <p:grpSpPr>
          <a:xfrm>
            <a:off x="7366000" y="4372093"/>
            <a:ext cx="2590800" cy="2305050"/>
            <a:chOff x="7086600" y="4302054"/>
            <a:chExt cx="2590800" cy="2305050"/>
          </a:xfrm>
        </p:grpSpPr>
        <p:sp>
          <p:nvSpPr>
            <p:cNvPr id="526" name="Google Shape;526;p54"/>
            <p:cNvSpPr/>
            <p:nvPr/>
          </p:nvSpPr>
          <p:spPr>
            <a:xfrm>
              <a:off x="7086600" y="4302054"/>
              <a:ext cx="2590800" cy="230505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527" name="Google Shape;527;p54"/>
            <p:cNvSpPr txBox="1"/>
            <p:nvPr/>
          </p:nvSpPr>
          <p:spPr>
            <a:xfrm>
              <a:off x="7305675" y="4922775"/>
              <a:ext cx="2228850" cy="92333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8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Manejo de personal y la parte administrativa</a:t>
              </a:r>
              <a:endParaRPr sz="18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528" name="Google Shape;528;p54"/>
          <p:cNvSpPr/>
          <p:nvPr/>
        </p:nvSpPr>
        <p:spPr>
          <a:xfrm rot="10800000" flipH="1">
            <a:off x="6070600" y="2483946"/>
            <a:ext cx="336550" cy="38827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29" name="Google Shape;529;p54"/>
          <p:cNvSpPr/>
          <p:nvPr/>
        </p:nvSpPr>
        <p:spPr>
          <a:xfrm rot="5400000" flipH="1">
            <a:off x="4437863" y="3024016"/>
            <a:ext cx="336550" cy="38827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0" name="Google Shape;530;p54"/>
          <p:cNvSpPr/>
          <p:nvPr/>
        </p:nvSpPr>
        <p:spPr>
          <a:xfrm rot="-5400000">
            <a:off x="7494124" y="3024016"/>
            <a:ext cx="336550" cy="38827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1" name="Google Shape;531;p54"/>
          <p:cNvSpPr/>
          <p:nvPr/>
        </p:nvSpPr>
        <p:spPr>
          <a:xfrm rot="2079317">
            <a:off x="4887168" y="4205548"/>
            <a:ext cx="336550" cy="388278"/>
          </a:xfrm>
          <a:prstGeom prst="downArrow">
            <a:avLst>
              <a:gd name="adj1" fmla="val 61958"/>
              <a:gd name="adj2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532" name="Google Shape;532;p54"/>
          <p:cNvSpPr/>
          <p:nvPr/>
        </p:nvSpPr>
        <p:spPr>
          <a:xfrm rot="-2050853">
            <a:off x="7044697" y="4205308"/>
            <a:ext cx="336550" cy="388278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0" name="Google Shape;570;p60"/>
          <p:cNvSpPr txBox="1"/>
          <p:nvPr/>
        </p:nvSpPr>
        <p:spPr>
          <a:xfrm>
            <a:off x="935743" y="1146801"/>
            <a:ext cx="8587398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Gestión Empresarial – Modelo de Negocios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1" name="Google Shape;571;p60"/>
          <p:cNvSpPr txBox="1"/>
          <p:nvPr/>
        </p:nvSpPr>
        <p:spPr>
          <a:xfrm>
            <a:off x="4836276" y="2170778"/>
            <a:ext cx="6280903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s-PE" sz="2400" b="1" dirty="0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gestión empresarial </a:t>
            </a: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implica la comprensión continua  al contexto, en el cual, se desarrolla una empresa con el objetivo de obtener resultados concretos y sostenibles para </a:t>
            </a:r>
            <a:r>
              <a:rPr lang="es-PE" sz="2400" b="1" dirty="0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mejorar su rentabilidad</a:t>
            </a:r>
            <a:r>
              <a:rPr lang="es-P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lang="es-PE" sz="2400" dirty="0">
              <a:solidFill>
                <a:schemeClr val="dk1"/>
              </a:solidFill>
              <a:latin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 dirty="0" smtClean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Un negocio siempre debe ser atractivo, factible y viable. </a:t>
            </a:r>
            <a:endParaRPr dirty="0"/>
          </a:p>
        </p:txBody>
      </p:sp>
      <p:pic>
        <p:nvPicPr>
          <p:cNvPr id="572" name="Google Shape;572;p6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63492" y="2170778"/>
            <a:ext cx="3552825" cy="3629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p61"/>
          <p:cNvSpPr txBox="1"/>
          <p:nvPr/>
        </p:nvSpPr>
        <p:spPr>
          <a:xfrm>
            <a:off x="1382876" y="779987"/>
            <a:ext cx="10321444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¿Qué es un modelo de negocios? Y ¿Cuáles son sus beneficios?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61"/>
          <p:cNvSpPr txBox="1"/>
          <p:nvPr/>
        </p:nvSpPr>
        <p:spPr>
          <a:xfrm>
            <a:off x="2127619" y="2096739"/>
            <a:ext cx="9427923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</a:t>
            </a:r>
            <a:r>
              <a:rPr lang="es-PE" sz="20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nos permite identificar el funcionamiento nuestro negocio</a:t>
            </a:r>
            <a:endParaRPr/>
          </a:p>
        </p:txBody>
      </p:sp>
      <p:pic>
        <p:nvPicPr>
          <p:cNvPr id="581" name="Google Shape;581;p6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382876" y="2035437"/>
            <a:ext cx="528073" cy="508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82" name="Google Shape;582;p6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44857" y="2833093"/>
            <a:ext cx="380823" cy="392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3" name="Google Shape;583;p6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361578" y="3483056"/>
            <a:ext cx="576164" cy="576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584" name="Google Shape;584;p61"/>
          <p:cNvPicPr preferRelativeResize="0"/>
          <p:nvPr/>
        </p:nvPicPr>
        <p:blipFill rotWithShape="1">
          <a:blip r:embed="rId7">
            <a:alphaModFix/>
          </a:blip>
          <a:srcRect l="18059" t="9799" r="15808" b="10100"/>
          <a:stretch/>
        </p:blipFill>
        <p:spPr>
          <a:xfrm>
            <a:off x="1262025" y="4341484"/>
            <a:ext cx="675718" cy="484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5" name="Google Shape;585;p6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271237" y="5108739"/>
            <a:ext cx="620724" cy="620724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61"/>
          <p:cNvSpPr txBox="1"/>
          <p:nvPr/>
        </p:nvSpPr>
        <p:spPr>
          <a:xfrm>
            <a:off x="2127619" y="2825868"/>
            <a:ext cx="80944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ayuda a saber, por medio de </a:t>
            </a:r>
            <a:r>
              <a:rPr lang="es-PE" sz="20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reflexión</a:t>
            </a: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si estamos en buen o mal camino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61"/>
          <p:cNvSpPr txBox="1"/>
          <p:nvPr/>
        </p:nvSpPr>
        <p:spPr>
          <a:xfrm>
            <a:off x="2127619" y="5238698"/>
            <a:ext cx="925651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permite desarrollar nuestro valor agregado y </a:t>
            </a:r>
            <a:r>
              <a:rPr lang="es-PE" sz="20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enfocarnos</a:t>
            </a:r>
            <a:endParaRPr sz="2000" b="1">
              <a:solidFill>
                <a:srgbClr val="009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8" name="Google Shape;588;p61"/>
          <p:cNvSpPr txBox="1"/>
          <p:nvPr/>
        </p:nvSpPr>
        <p:spPr>
          <a:xfrm>
            <a:off x="2127619" y="3528017"/>
            <a:ext cx="9209531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permite entender la manera de </a:t>
            </a:r>
            <a:r>
              <a:rPr lang="es-PE" sz="20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vamos a hacer dinero o </a:t>
            </a:r>
            <a:r>
              <a:rPr lang="es-PE" sz="20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generar valor</a:t>
            </a:r>
            <a:endParaRPr/>
          </a:p>
        </p:txBody>
      </p:sp>
      <p:sp>
        <p:nvSpPr>
          <p:cNvPr id="589" name="Google Shape;589;p61"/>
          <p:cNvSpPr txBox="1"/>
          <p:nvPr/>
        </p:nvSpPr>
        <p:spPr>
          <a:xfrm>
            <a:off x="2127619" y="4214253"/>
            <a:ext cx="9209530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sirve para </a:t>
            </a:r>
            <a:r>
              <a:rPr lang="es-PE" sz="20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presentarnos</a:t>
            </a: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un proveedor, cliente o evaluador, y así </a:t>
            </a:r>
            <a:r>
              <a:rPr lang="es-PE" sz="20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explicar de forma práctica</a:t>
            </a: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cómo funciona mi negocio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p62"/>
          <p:cNvSpPr txBox="1"/>
          <p:nvPr/>
        </p:nvSpPr>
        <p:spPr>
          <a:xfrm>
            <a:off x="1561254" y="828192"/>
            <a:ext cx="8574147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¿Qué es un modelo de negocios canvas?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7" name="Google Shape;597;p62"/>
          <p:cNvSpPr txBox="1"/>
          <p:nvPr/>
        </p:nvSpPr>
        <p:spPr>
          <a:xfrm>
            <a:off x="5055847" y="1934016"/>
            <a:ext cx="6224977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</a:t>
            </a:r>
            <a:r>
              <a:rPr lang="es-PE" sz="2400" b="1" dirty="0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herramienta</a:t>
            </a: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realizar un modelo de negocios de forma práctica.</a:t>
            </a:r>
            <a:endParaRPr dirty="0"/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aporta información en </a:t>
            </a:r>
            <a:r>
              <a:rPr lang="es-PE" sz="2400" b="1" dirty="0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una sola hoja</a:t>
            </a: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lo cual nos permite tener una visión integral de todo el negocio.</a:t>
            </a:r>
            <a:endParaRPr dirty="0"/>
          </a:p>
          <a:p>
            <a:pPr marL="457200" marR="0" lvl="0" indent="-3048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 compuesto por </a:t>
            </a:r>
            <a:r>
              <a:rPr lang="es-PE" sz="2400" b="1" dirty="0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9 bloques</a:t>
            </a:r>
            <a:r>
              <a:rPr lang="es-P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endParaRPr lang="es-PE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4572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es-PE" sz="2400" dirty="0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 permite experimentar el modelo de negocio, que nos permita corregir, probar y así poder validar nuestro modelo de negocio</a:t>
            </a: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lang="es-PE" sz="2400" dirty="0" smtClean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R="0" lvl="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</a:pP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98" name="Google Shape;598;p6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526920" y="1743580"/>
            <a:ext cx="3395276" cy="3427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9" name="Google Shape;599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517136" y="2562304"/>
            <a:ext cx="1414845" cy="11927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9650" t="19246" r="27708" b="10171"/>
          <a:stretch/>
        </p:blipFill>
        <p:spPr>
          <a:xfrm>
            <a:off x="105508" y="202223"/>
            <a:ext cx="8678008" cy="55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9090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2561" y="393113"/>
            <a:ext cx="8977745" cy="1001456"/>
          </a:xfrm>
        </p:spPr>
        <p:txBody>
          <a:bodyPr/>
          <a:lstStyle/>
          <a:p>
            <a:r>
              <a:rPr lang="es-PE" sz="4000" dirty="0" smtClean="0"/>
              <a:t>1. Segmento de Mercado</a:t>
            </a:r>
            <a:endParaRPr lang="en-US" sz="40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15</a:t>
            </a:fld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808" t="26133" r="30157" b="13111"/>
          <a:stretch/>
        </p:blipFill>
        <p:spPr>
          <a:xfrm>
            <a:off x="975945" y="1394569"/>
            <a:ext cx="6576053" cy="3743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413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16</a:t>
            </a:fld>
            <a:endParaRPr lang="es-PE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-703385" y="894275"/>
            <a:ext cx="6260123" cy="1001456"/>
          </a:xfrm>
        </p:spPr>
        <p:txBody>
          <a:bodyPr/>
          <a:lstStyle/>
          <a:p>
            <a:r>
              <a:rPr lang="es-PE" sz="3200" dirty="0" smtClean="0"/>
              <a:t>2. Propuesta de Valor</a:t>
            </a:r>
            <a:endParaRPr lang="en-US" sz="32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381" t="26499" r="28210" b="21553"/>
          <a:stretch/>
        </p:blipFill>
        <p:spPr>
          <a:xfrm>
            <a:off x="1767254" y="1631962"/>
            <a:ext cx="6444762" cy="3637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952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17</a:t>
            </a:fld>
            <a:endParaRPr lang="es-PE"/>
          </a:p>
        </p:txBody>
      </p:sp>
      <p:sp>
        <p:nvSpPr>
          <p:cNvPr id="7" name="Título 1"/>
          <p:cNvSpPr>
            <a:spLocks noGrp="1"/>
          </p:cNvSpPr>
          <p:nvPr>
            <p:ph type="ctrTitle"/>
          </p:nvPr>
        </p:nvSpPr>
        <p:spPr>
          <a:xfrm>
            <a:off x="0" y="252437"/>
            <a:ext cx="6260123" cy="1001456"/>
          </a:xfrm>
        </p:spPr>
        <p:txBody>
          <a:bodyPr/>
          <a:lstStyle/>
          <a:p>
            <a:r>
              <a:rPr lang="es-PE" sz="3600" dirty="0" smtClean="0"/>
              <a:t>3. Canales de Distribución</a:t>
            </a:r>
            <a:endParaRPr lang="en-US" sz="3600" dirty="0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10941" t="25738" r="29435" b="6122"/>
          <a:stretch/>
        </p:blipFill>
        <p:spPr>
          <a:xfrm>
            <a:off x="281353" y="1441448"/>
            <a:ext cx="7371862" cy="4739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3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18</a:t>
            </a:fld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10193" t="28460" r="28124" b="19763"/>
          <a:stretch/>
        </p:blipFill>
        <p:spPr>
          <a:xfrm>
            <a:off x="63359" y="1538652"/>
            <a:ext cx="8752076" cy="4132385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0" y="252437"/>
            <a:ext cx="6260123" cy="1001456"/>
          </a:xfrm>
        </p:spPr>
        <p:txBody>
          <a:bodyPr/>
          <a:lstStyle/>
          <a:p>
            <a:r>
              <a:rPr lang="es-PE" sz="3600" dirty="0" smtClean="0"/>
              <a:t>4. Relación con Clientes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54553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19</a:t>
            </a:fld>
            <a:endParaRPr lang="es-PE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0" y="252437"/>
            <a:ext cx="6260123" cy="1001456"/>
          </a:xfrm>
        </p:spPr>
        <p:txBody>
          <a:bodyPr/>
          <a:lstStyle/>
          <a:p>
            <a:r>
              <a:rPr lang="es-PE" sz="3600" dirty="0" smtClean="0"/>
              <a:t>5. Fuente de Ingreso</a:t>
            </a:r>
            <a:endParaRPr lang="en-US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l="11371" t="24174" r="27771" b="16722"/>
          <a:stretch/>
        </p:blipFill>
        <p:spPr>
          <a:xfrm>
            <a:off x="0" y="1169376"/>
            <a:ext cx="8610600" cy="4703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4543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46"/>
          <p:cNvSpPr txBox="1"/>
          <p:nvPr/>
        </p:nvSpPr>
        <p:spPr>
          <a:xfrm>
            <a:off x="954793" y="912972"/>
            <a:ext cx="69194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 i="0" u="none" strike="noStrike" cap="non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¿Qué es una idea de negocio?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4" name="Google Shape;394;p46"/>
          <p:cNvSpPr txBox="1"/>
          <p:nvPr/>
        </p:nvSpPr>
        <p:spPr>
          <a:xfrm>
            <a:off x="1107192" y="1936463"/>
            <a:ext cx="709834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s-PE" sz="24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idea de negocio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descripción corta y precisa de las operaciones básicas de un </a:t>
            </a:r>
            <a:r>
              <a:rPr lang="es-PE" sz="24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negocio que se piensa abrir.</a:t>
            </a:r>
            <a:endParaRPr sz="2400" b="1">
              <a:solidFill>
                <a:srgbClr val="0099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5" name="Google Shape;395;p46"/>
          <p:cNvSpPr txBox="1"/>
          <p:nvPr/>
        </p:nvSpPr>
        <p:spPr>
          <a:xfrm>
            <a:off x="1107192" y="3593813"/>
            <a:ext cx="709834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s-PE" sz="24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buen negocio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empieza con una </a:t>
            </a:r>
            <a:r>
              <a:rPr lang="es-PE" sz="24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buena idea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negocio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6" name="Google Shape;396;p46"/>
          <p:cNvPicPr preferRelativeResize="0"/>
          <p:nvPr/>
        </p:nvPicPr>
        <p:blipFill rotWithShape="1">
          <a:blip r:embed="rId4">
            <a:alphaModFix/>
          </a:blip>
          <a:srcRect t="7285" r="16304" b="8164"/>
          <a:stretch/>
        </p:blipFill>
        <p:spPr>
          <a:xfrm>
            <a:off x="8927431" y="2172242"/>
            <a:ext cx="1980195" cy="4427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46" descr="Resultado de imagen para icono foco 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0080206" y="1205359"/>
            <a:ext cx="1085100" cy="116622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20</a:t>
            </a:fld>
            <a:endParaRPr lang="es-PE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 l="9121" t="24854" r="27821" b="10181"/>
          <a:stretch/>
        </p:blipFill>
        <p:spPr>
          <a:xfrm>
            <a:off x="0" y="694591"/>
            <a:ext cx="8721969" cy="5054565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ctrTitle"/>
          </p:nvPr>
        </p:nvSpPr>
        <p:spPr>
          <a:xfrm>
            <a:off x="114300" y="0"/>
            <a:ext cx="6260123" cy="1001456"/>
          </a:xfrm>
        </p:spPr>
        <p:txBody>
          <a:bodyPr/>
          <a:lstStyle/>
          <a:p>
            <a:r>
              <a:rPr lang="es-PE" sz="3200" dirty="0" smtClean="0"/>
              <a:t>6. Recurso Claves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3109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21</a:t>
            </a:fld>
            <a:endParaRPr lang="es-PE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0" y="252437"/>
            <a:ext cx="6260123" cy="1001456"/>
          </a:xfrm>
        </p:spPr>
        <p:txBody>
          <a:bodyPr/>
          <a:lstStyle/>
          <a:p>
            <a:r>
              <a:rPr lang="es-PE" sz="3600" dirty="0" smtClean="0"/>
              <a:t>7. Actividades Claves</a:t>
            </a:r>
            <a:endParaRPr lang="en-US" sz="36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/>
          <a:srcRect l="10716" t="26085" r="27738" b="12125"/>
          <a:stretch/>
        </p:blipFill>
        <p:spPr>
          <a:xfrm>
            <a:off x="465991" y="1253893"/>
            <a:ext cx="7800062" cy="4404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16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22</a:t>
            </a:fld>
            <a:endParaRPr lang="es-PE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0" y="252437"/>
            <a:ext cx="6260123" cy="1001456"/>
          </a:xfrm>
        </p:spPr>
        <p:txBody>
          <a:bodyPr/>
          <a:lstStyle/>
          <a:p>
            <a:r>
              <a:rPr lang="es-PE" sz="2800" dirty="0" smtClean="0"/>
              <a:t>8. Aliados Claves</a:t>
            </a:r>
            <a:endParaRPr lang="en-U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grayscl/>
          </a:blip>
          <a:srcRect l="10538" t="23431" r="28053" b="8916"/>
          <a:stretch/>
        </p:blipFill>
        <p:spPr>
          <a:xfrm>
            <a:off x="140676" y="1142998"/>
            <a:ext cx="6654317" cy="412359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3"/>
          <a:srcRect l="10297" t="32809" r="28294" b="20057"/>
          <a:stretch/>
        </p:blipFill>
        <p:spPr>
          <a:xfrm>
            <a:off x="6454806" y="1142998"/>
            <a:ext cx="4898994" cy="2209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785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número de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23</a:t>
            </a:fld>
            <a:endParaRPr lang="es-PE"/>
          </a:p>
        </p:txBody>
      </p:sp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0" y="252437"/>
            <a:ext cx="6260123" cy="1001456"/>
          </a:xfrm>
        </p:spPr>
        <p:txBody>
          <a:bodyPr/>
          <a:lstStyle/>
          <a:p>
            <a:r>
              <a:rPr lang="es-PE" sz="2800" dirty="0" smtClean="0"/>
              <a:t>9. Estructura de costos</a:t>
            </a:r>
            <a:endParaRPr lang="en-US" sz="2800" dirty="0"/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rcRect l="9791" t="26449" r="28526" b="6876"/>
          <a:stretch/>
        </p:blipFill>
        <p:spPr>
          <a:xfrm>
            <a:off x="404447" y="1424354"/>
            <a:ext cx="676756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08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mtClean="0"/>
              <a:t>24</a:t>
            </a:fld>
            <a:endParaRPr lang="es-PE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2"/>
          <a:srcRect l="12508" t="4677" r="12299" b="3981"/>
          <a:stretch/>
        </p:blipFill>
        <p:spPr>
          <a:xfrm>
            <a:off x="0" y="0"/>
            <a:ext cx="8569537" cy="5855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6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64"/>
          <p:cNvSpPr txBox="1">
            <a:spLocks noGrp="1"/>
          </p:cNvSpPr>
          <p:nvPr>
            <p:ph type="ctrTitle"/>
          </p:nvPr>
        </p:nvSpPr>
        <p:spPr>
          <a:xfrm>
            <a:off x="1210491" y="200835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es-PE"/>
              <a:t>Ejemplos</a:t>
            </a:r>
            <a:endParaRPr/>
          </a:p>
        </p:txBody>
      </p:sp>
      <p:sp>
        <p:nvSpPr>
          <p:cNvPr id="624" name="Google Shape;624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>
                <a:solidFill>
                  <a:srgbClr val="7F7F7F"/>
                </a:solidFill>
              </a:rPr>
              <a:t>25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1" name="Google Shape;631;p6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926586" y="279008"/>
            <a:ext cx="2764058" cy="900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32" name="Google Shape;632;p65"/>
          <p:cNvGraphicFramePr/>
          <p:nvPr/>
        </p:nvGraphicFramePr>
        <p:xfrm>
          <a:off x="1178304" y="1327637"/>
          <a:ext cx="10260625" cy="5084950"/>
        </p:xfrm>
        <a:graphic>
          <a:graphicData uri="http://schemas.openxmlformats.org/drawingml/2006/table">
            <a:tbl>
              <a:tblPr>
                <a:noFill/>
                <a:tableStyleId>{015E8B0E-1A97-4D4D-A672-8261FCF25809}</a:tableStyleId>
              </a:tblPr>
              <a:tblGrid>
                <a:gridCol w="2032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65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637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02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741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2212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85852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Aliados Clave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Estudios cinematográficos y de televisión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Proveedores de servicio de internet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Fabricantes de codificadores</a:t>
                      </a:r>
                      <a:endParaRPr sz="18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Actividades Clave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Software de reproducción de video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Licencia de contenido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Crear nuevas series</a:t>
                      </a: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Propuesta de Valor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Un “streaming” de contenido multimedia (películas, series de televisión y documentales) bajo demanda por Internet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Entretenimiento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Precio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Accesibilidad</a:t>
                      </a:r>
                      <a:endParaRPr sz="18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Relación con el Cliente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Servicio automatizado</a:t>
                      </a:r>
                      <a:endParaRPr sz="18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Segmentos de Mercado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Mercado masivo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Fanáticos de películas taquilleras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Personas con internet</a:t>
                      </a:r>
                      <a:endParaRPr/>
                    </a:p>
                    <a:p>
                      <a:pPr marL="0" marR="0" lvl="0" indent="0" algn="just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Personas que sustituyen al cable</a:t>
                      </a:r>
                      <a:endParaRPr sz="18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675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Canales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solidFill>
                            <a:srgbClr val="0099FF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www.netflix.com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solidFill>
                          <a:srgbClr val="2A75A6"/>
                        </a:solidFill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Aplicativo móvil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solidFill>
                            <a:schemeClr val="dk1"/>
                          </a:solidFill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Decodificadores (cable, blu-ray, etc.)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178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Recursos Clave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Contenido virtual 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Servidores</a:t>
                      </a:r>
                      <a:endParaRPr sz="18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18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Estructura de Costos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Costos Fijos (mantenimiento de la plataforma y servidores)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Costo Variable (licencia por usuario)</a:t>
                      </a:r>
                      <a:endParaRPr sz="14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Fuente de Ingresos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0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Ganancias por suscripción mensual</a:t>
                      </a:r>
                      <a:endParaRPr sz="1800" b="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9" name="Google Shape;639;p66"/>
          <p:cNvGraphicFramePr/>
          <p:nvPr/>
        </p:nvGraphicFramePr>
        <p:xfrm>
          <a:off x="510647" y="893256"/>
          <a:ext cx="10795975" cy="5596115"/>
        </p:xfrm>
        <a:graphic>
          <a:graphicData uri="http://schemas.openxmlformats.org/drawingml/2006/table">
            <a:tbl>
              <a:tblPr>
                <a:noFill/>
                <a:tableStyleId>{015E8B0E-1A97-4D4D-A672-8261FCF25809}</a:tableStyleId>
              </a:tblPr>
              <a:tblGrid>
                <a:gridCol w="15549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005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60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94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3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3371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558575"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Aliados Clave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La empresa proveedora de helados.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Actividades Clave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 </a:t>
                      </a:r>
                      <a:endParaRPr sz="1800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Hacer ruta de ventas de manera diaria.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Fidelizar cartera de clientes</a:t>
                      </a:r>
                      <a:r>
                        <a:rPr lang="es-PE" sz="14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Propuesta de Valor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Venta de helados.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Servicio de entrega de helados.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Valor diferencial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Venta de helados con desplazamiento hacia los clientes.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Atención directa.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Marca (fácil reconocimiento).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Relación con el Cliente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0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Atención directa.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Segmentos de Mercado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manera geográfica por sector.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Parques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Calles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Peatón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Niños, Jóvenes y Adultos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 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Personas con preferencias por el helado.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562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Canales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En coches especiales de la marca.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262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Recursos Clave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Carrito de helados.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Pertenecer a la marca.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Capital de trabajo.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89875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Estructura de Costos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Tiempo para alcanzar la mayor cantidad de clientes.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400" b="1">
                          <a:latin typeface="Verdana"/>
                          <a:ea typeface="Verdana"/>
                          <a:cs typeface="Verdana"/>
                          <a:sym typeface="Verdana"/>
                        </a:rPr>
                        <a:t>Fuente de Ingresos</a:t>
                      </a:r>
                      <a:endParaRPr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latin typeface="Verdana"/>
                        <a:ea typeface="Verdana"/>
                        <a:cs typeface="Verdana"/>
                        <a:sym typeface="Verdan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Cobro en efectivo.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800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Venta por unidades de helados.</a:t>
                      </a:r>
                      <a:endParaRPr sz="1800">
                        <a:solidFill>
                          <a:schemeClr val="dk1"/>
                        </a:solidFill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60225" marR="60225" marT="0" marB="0">
                    <a:lnL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640" name="Google Shape;640;p66"/>
          <p:cNvSpPr txBox="1"/>
          <p:nvPr/>
        </p:nvSpPr>
        <p:spPr>
          <a:xfrm>
            <a:off x="4020457" y="145142"/>
            <a:ext cx="4804228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40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Carrito de Helados</a:t>
            </a:r>
            <a:endParaRPr sz="40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" name="Google Shape;645;p67"/>
          <p:cNvSpPr txBox="1">
            <a:spLocks noGrp="1"/>
          </p:cNvSpPr>
          <p:nvPr>
            <p:ph type="ctrTitle"/>
          </p:nvPr>
        </p:nvSpPr>
        <p:spPr>
          <a:xfrm>
            <a:off x="1210491" y="2008358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5400"/>
              <a:buFont typeface="Arial"/>
              <a:buNone/>
            </a:pPr>
            <a:r>
              <a:rPr lang="es-PE"/>
              <a:t>Taller</a:t>
            </a:r>
            <a:endParaRPr/>
          </a:p>
        </p:txBody>
      </p:sp>
      <p:sp>
        <p:nvSpPr>
          <p:cNvPr id="646" name="Google Shape;646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>
                <a:solidFill>
                  <a:srgbClr val="7F7F7F"/>
                </a:solidFill>
              </a:rPr>
              <a:t>28</a:t>
            </a:fld>
            <a:endParaRPr>
              <a:solidFill>
                <a:srgbClr val="7F7F7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3" name="Google Shape;653;p68"/>
          <p:cNvSpPr txBox="1"/>
          <p:nvPr/>
        </p:nvSpPr>
        <p:spPr>
          <a:xfrm>
            <a:off x="625192" y="1076684"/>
            <a:ext cx="6919414" cy="64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Instrucciones</a:t>
            </a:r>
            <a:endParaRPr sz="3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54" name="Google Shape;654;p68"/>
          <p:cNvSpPr txBox="1"/>
          <p:nvPr/>
        </p:nvSpPr>
        <p:spPr>
          <a:xfrm>
            <a:off x="625192" y="1966554"/>
            <a:ext cx="6265694" cy="13849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544E43"/>
              </a:buClr>
              <a:buSzPts val="2800"/>
              <a:buFont typeface="Calibri"/>
              <a:buAutoNum type="arabicPeriod"/>
            </a:pPr>
            <a:r>
              <a:rPr lang="es-PE" sz="2800">
                <a:solidFill>
                  <a:srgbClr val="544E43"/>
                </a:solidFill>
                <a:latin typeface="Calibri"/>
                <a:ea typeface="Calibri"/>
                <a:cs typeface="Calibri"/>
                <a:sym typeface="Calibri"/>
              </a:rPr>
              <a:t>Formar grupos </a:t>
            </a:r>
            <a:endParaRPr/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544E43"/>
              </a:buClr>
              <a:buSzPts val="2800"/>
              <a:buFont typeface="Calibri"/>
              <a:buAutoNum type="arabicPeriod"/>
            </a:pPr>
            <a:r>
              <a:rPr lang="es-PE" sz="2800">
                <a:solidFill>
                  <a:srgbClr val="544E43"/>
                </a:solidFill>
                <a:latin typeface="Calibri"/>
                <a:ea typeface="Calibri"/>
                <a:cs typeface="Calibri"/>
                <a:sym typeface="Calibri"/>
              </a:rPr>
              <a:t>Elección de giro de negocio</a:t>
            </a:r>
            <a:endParaRPr/>
          </a:p>
          <a:p>
            <a:pPr marL="514350" marR="0" lvl="0" indent="-514350" algn="just" rtl="0">
              <a:spcBef>
                <a:spcPts val="0"/>
              </a:spcBef>
              <a:spcAft>
                <a:spcPts val="0"/>
              </a:spcAft>
              <a:buClr>
                <a:srgbClr val="544E43"/>
              </a:buClr>
              <a:buSzPts val="2800"/>
              <a:buFont typeface="Calibri"/>
              <a:buAutoNum type="arabicPeriod"/>
            </a:pPr>
            <a:r>
              <a:rPr lang="es-PE" sz="2800">
                <a:solidFill>
                  <a:srgbClr val="544E43"/>
                </a:solidFill>
                <a:latin typeface="Calibri"/>
                <a:ea typeface="Calibri"/>
                <a:cs typeface="Calibri"/>
                <a:sym typeface="Calibri"/>
              </a:rPr>
              <a:t>Desarrollo del modelo canvas</a:t>
            </a:r>
            <a:endParaRPr sz="2800">
              <a:solidFill>
                <a:srgbClr val="544E4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55" name="Google Shape;655;p6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51803" y="2357986"/>
            <a:ext cx="3128414" cy="31284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47"/>
          <p:cNvSpPr txBox="1"/>
          <p:nvPr/>
        </p:nvSpPr>
        <p:spPr>
          <a:xfrm>
            <a:off x="1107192" y="820048"/>
            <a:ext cx="69194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¿Cómo generar ideas de negocio?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5" name="Google Shape;405;p47"/>
          <p:cNvSpPr txBox="1"/>
          <p:nvPr/>
        </p:nvSpPr>
        <p:spPr>
          <a:xfrm>
            <a:off x="1107192" y="1650713"/>
            <a:ext cx="6641145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Pasatiempos e intereses.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Habilidades personales y experiencias.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Medios de comunicación (radio, televisión, internet, diarios).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Eventos (cursos, talleres, ferias, conferencias).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Quejas (de amigos, de clientes, familiares).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Investigar las tendencias (modas).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Mejorar los productos actuales.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partir de necesidades y deseos insatisfechos podemos.</a:t>
            </a:r>
            <a:endParaRPr dirty="0"/>
          </a:p>
          <a:p>
            <a:pPr marL="342900" marR="0" lvl="0" indent="-342900" algn="just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lang="es-PE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 ideas de negocio</a:t>
            </a:r>
            <a:endParaRPr sz="2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6" name="Google Shape;406;p47"/>
          <p:cNvPicPr preferRelativeResize="0"/>
          <p:nvPr/>
        </p:nvPicPr>
        <p:blipFill rotWithShape="1">
          <a:blip r:embed="rId4">
            <a:alphaModFix/>
          </a:blip>
          <a:srcRect l="5960" t="6302" r="5136" b="1"/>
          <a:stretch/>
        </p:blipFill>
        <p:spPr>
          <a:xfrm>
            <a:off x="8026606" y="2369680"/>
            <a:ext cx="3466915" cy="34360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6185" y="189617"/>
            <a:ext cx="11473960" cy="6454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7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69"/>
          <p:cNvSpPr txBox="1"/>
          <p:nvPr/>
        </p:nvSpPr>
        <p:spPr>
          <a:xfrm>
            <a:off x="15160584" y="14621134"/>
            <a:ext cx="91333" cy="44012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rgbClr val="020202"/>
                </a:solidFill>
                <a:latin typeface="Calibri"/>
                <a:ea typeface="Calibri"/>
                <a:cs typeface="Calibri"/>
                <a:sym typeface="Calibri"/>
              </a:rPr>
              <a:t>Somos empáticos</a:t>
            </a:r>
            <a:endParaRPr/>
          </a:p>
        </p:txBody>
      </p:sp>
      <p:sp>
        <p:nvSpPr>
          <p:cNvPr id="662" name="Google Shape;662;p69"/>
          <p:cNvSpPr/>
          <p:nvPr/>
        </p:nvSpPr>
        <p:spPr>
          <a:xfrm>
            <a:off x="6070723" y="4289244"/>
            <a:ext cx="1590500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 dirty="0">
                <a:solidFill>
                  <a:srgbClr val="EA1616"/>
                </a:solidFill>
                <a:latin typeface="Calibri"/>
                <a:ea typeface="Calibri"/>
                <a:cs typeface="Calibri"/>
                <a:sym typeface="Calibri"/>
              </a:rPr>
              <a:t>Síguenos en: </a:t>
            </a:r>
            <a:endParaRPr dirty="0"/>
          </a:p>
        </p:txBody>
      </p:sp>
      <p:pic>
        <p:nvPicPr>
          <p:cNvPr id="663" name="Google Shape;663;p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436635" y="-2941441"/>
            <a:ext cx="7857000" cy="10476000"/>
          </a:xfrm>
          <a:prstGeom prst="parallelogram">
            <a:avLst>
              <a:gd name="adj" fmla="val 25000"/>
            </a:avLst>
          </a:prstGeom>
          <a:noFill/>
          <a:ln>
            <a:noFill/>
          </a:ln>
        </p:spPr>
      </p:pic>
      <p:pic>
        <p:nvPicPr>
          <p:cNvPr id="664" name="Google Shape;664;p6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669061" y="4155238"/>
            <a:ext cx="2272544" cy="1432528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69"/>
          <p:cNvSpPr txBox="1"/>
          <p:nvPr/>
        </p:nvSpPr>
        <p:spPr>
          <a:xfrm>
            <a:off x="8422232" y="6488981"/>
            <a:ext cx="34187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Copyright</a:t>
            </a:r>
            <a:r>
              <a:rPr lang="es-PE" sz="12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 © 2018 </a:t>
            </a:r>
            <a:r>
              <a:rPr lang="es-PE" sz="1200" b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Programa Nacional Tu Empresa</a:t>
            </a:r>
            <a:endParaRPr sz="12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6" name="Google Shape;666;p69"/>
          <p:cNvSpPr txBox="1"/>
          <p:nvPr/>
        </p:nvSpPr>
        <p:spPr>
          <a:xfrm>
            <a:off x="8805333" y="6574709"/>
            <a:ext cx="3418781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Copyright</a:t>
            </a:r>
            <a:r>
              <a:rPr lang="es-PE" sz="12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 © 2018 </a:t>
            </a:r>
            <a:r>
              <a:rPr lang="es-PE" sz="12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Programa Nacional Tu Empresa</a:t>
            </a:r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6043972" y="143906"/>
            <a:ext cx="4756519" cy="4315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PE" sz="2520" b="1" dirty="0" smtClean="0">
                <a:solidFill>
                  <a:srgbClr val="EA16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Escríbenos:</a:t>
            </a:r>
          </a:p>
          <a:p>
            <a:pPr algn="just"/>
            <a:r>
              <a:rPr lang="es-PE" dirty="0" smtClean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tuempresa@produce.gob.pe</a:t>
            </a:r>
          </a:p>
          <a:p>
            <a:pPr algn="just"/>
            <a:endParaRPr lang="es-PE" dirty="0" smtClean="0">
              <a:solidFill>
                <a:srgbClr val="71685A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PE" sz="2520" b="1" dirty="0" smtClean="0">
                <a:solidFill>
                  <a:srgbClr val="EA16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Visítanos: </a:t>
            </a:r>
          </a:p>
          <a:p>
            <a:pPr algn="just"/>
            <a:r>
              <a:rPr lang="es-PE" b="1" dirty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CDE Tu Empresa </a:t>
            </a:r>
            <a:r>
              <a:rPr lang="es-PE" b="1" dirty="0" smtClean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 Tingo María</a:t>
            </a:r>
            <a:endParaRPr lang="es-PE" b="1" dirty="0">
              <a:solidFill>
                <a:srgbClr val="71685A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t-BR" dirty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Av. Alameda </a:t>
            </a:r>
            <a:r>
              <a:rPr lang="pt-BR" dirty="0" err="1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Perú</a:t>
            </a:r>
            <a:r>
              <a:rPr lang="pt-BR" dirty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550, Tingo </a:t>
            </a:r>
            <a:r>
              <a:rPr lang="pt-BR" dirty="0" err="1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María</a:t>
            </a:r>
            <a:r>
              <a:rPr lang="pt-BR" dirty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pt-BR" dirty="0" err="1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Huánuco</a:t>
            </a:r>
            <a:endParaRPr lang="pt-BR" dirty="0">
              <a:solidFill>
                <a:srgbClr val="71685A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PE" dirty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lunes a viernes de 8:00 a.m. a  </a:t>
            </a:r>
            <a:r>
              <a:rPr lang="es-PE" dirty="0" smtClean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5:00 </a:t>
            </a:r>
            <a:r>
              <a:rPr lang="es-PE" dirty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p.m.</a:t>
            </a:r>
          </a:p>
          <a:p>
            <a:pPr algn="just"/>
            <a:endParaRPr lang="es-PE" b="1" dirty="0" smtClean="0">
              <a:solidFill>
                <a:srgbClr val="71685A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PE" b="1" dirty="0" smtClean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CDE Agente </a:t>
            </a:r>
            <a:r>
              <a:rPr lang="es-PE" b="1" dirty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 Empresa - Huánuco</a:t>
            </a:r>
          </a:p>
          <a:p>
            <a:pPr algn="just"/>
            <a:r>
              <a:rPr lang="pt-BR" dirty="0" smtClean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Jr. Dos de </a:t>
            </a:r>
            <a:r>
              <a:rPr lang="pt-BR" dirty="0" err="1" smtClean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</a:t>
            </a:r>
            <a:r>
              <a:rPr lang="pt-BR" dirty="0" smtClean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483 – </a:t>
            </a:r>
            <a:r>
              <a:rPr lang="pt-BR" dirty="0" err="1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Huánuco</a:t>
            </a:r>
            <a:endParaRPr lang="pt-BR" dirty="0">
              <a:solidFill>
                <a:srgbClr val="71685A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PE" dirty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lunes a viernes de 8:00 a.m. a  </a:t>
            </a:r>
            <a:r>
              <a:rPr lang="es-PE" dirty="0" smtClean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5:00 </a:t>
            </a:r>
            <a:r>
              <a:rPr lang="es-PE" dirty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p.m.</a:t>
            </a:r>
          </a:p>
          <a:p>
            <a:pPr algn="just"/>
            <a:endParaRPr lang="es-PE" b="1" dirty="0">
              <a:solidFill>
                <a:srgbClr val="71685A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es-PE" b="1" dirty="0" smtClean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CDE Produce Lima</a:t>
            </a:r>
          </a:p>
          <a:p>
            <a:pPr algn="just"/>
            <a:r>
              <a:rPr lang="es-PE" dirty="0" smtClean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Av. Guardia Civil 834, San Isidro. </a:t>
            </a:r>
          </a:p>
          <a:p>
            <a:pPr algn="just"/>
            <a:r>
              <a:rPr lang="es-PE" dirty="0" smtClean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lunes a viernes de 8:30 a.m. a 5:30 p.m.</a:t>
            </a:r>
          </a:p>
          <a:p>
            <a:pPr algn="just"/>
            <a:r>
              <a:rPr lang="es-PE" dirty="0" smtClean="0">
                <a:solidFill>
                  <a:srgbClr val="71685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Teléfono: (511) 616-2291</a:t>
            </a:r>
          </a:p>
          <a:p>
            <a:pPr algn="just"/>
            <a:endParaRPr lang="es-PE" dirty="0">
              <a:solidFill>
                <a:srgbClr val="71685A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es-PE" dirty="0">
              <a:solidFill>
                <a:srgbClr val="71685A">
                  <a:lumMod val="75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2" name="Google Shape;672;p70"/>
          <p:cNvSpPr txBox="1">
            <a:spLocks noGrp="1"/>
          </p:cNvSpPr>
          <p:nvPr>
            <p:ph type="sldNum" idx="12"/>
          </p:nvPr>
        </p:nvSpPr>
        <p:spPr>
          <a:xfrm>
            <a:off x="9919098" y="6172202"/>
            <a:ext cx="291702" cy="2549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4400" tIns="42200" rIns="84400" bIns="42200" anchor="ctr" anchorCtr="0">
            <a:noAutofit/>
          </a:bodyPr>
          <a:lstStyle/>
          <a:p>
            <a:pPr marL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PE" sz="775"/>
              <a:t>32</a:t>
            </a:fld>
            <a:endParaRPr sz="775"/>
          </a:p>
        </p:txBody>
      </p:sp>
      <p:sp>
        <p:nvSpPr>
          <p:cNvPr id="673" name="Google Shape;673;p70"/>
          <p:cNvSpPr txBox="1"/>
          <p:nvPr/>
        </p:nvSpPr>
        <p:spPr>
          <a:xfrm>
            <a:off x="4236015" y="1724419"/>
            <a:ext cx="4900613" cy="5978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Conceptos sobre estrategia de negocio</a:t>
            </a:r>
            <a:endParaRPr sz="180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74" name="Google Shape;674;p70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2A2C"/>
          </a:solidFill>
          <a:ln>
            <a:noFill/>
          </a:ln>
          <a:effectLst>
            <a:outerShdw blurRad="40000" dist="23000" dir="5400000" rotWithShape="0">
              <a:srgbClr val="808080">
                <a:alpha val="34901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rgbClr val="00A5DB"/>
                </a:solidFill>
                <a:latin typeface="Twentieth Century"/>
                <a:ea typeface="Twentieth Century"/>
                <a:cs typeface="Twentieth Century"/>
                <a:sym typeface="Twentieth Century"/>
              </a:rPr>
              <a:t> </a:t>
            </a:r>
            <a:endParaRPr/>
          </a:p>
        </p:txBody>
      </p:sp>
      <p:pic>
        <p:nvPicPr>
          <p:cNvPr id="675" name="Google Shape;675;p70" descr="EL-PERU-PRIMERO_blanco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42093" y="2861226"/>
            <a:ext cx="3583228" cy="1135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48"/>
          <p:cNvSpPr txBox="1"/>
          <p:nvPr/>
        </p:nvSpPr>
        <p:spPr>
          <a:xfrm>
            <a:off x="954793" y="800998"/>
            <a:ext cx="6919414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¿Cómo generar ideas de negocio?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14" name="Google Shape;414;p48"/>
          <p:cNvGraphicFramePr/>
          <p:nvPr/>
        </p:nvGraphicFramePr>
        <p:xfrm>
          <a:off x="1143000" y="2072216"/>
          <a:ext cx="10248900" cy="3955650"/>
        </p:xfrm>
        <a:graphic>
          <a:graphicData uri="http://schemas.openxmlformats.org/drawingml/2006/table">
            <a:tbl>
              <a:tblPr firstRow="1" bandRow="1">
                <a:noFill/>
                <a:tableStyleId>{7A7F91B2-6ED6-4FB4-A514-AFE86D4C1674}</a:tableStyleId>
              </a:tblPr>
              <a:tblGrid>
                <a:gridCol w="5152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96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33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Necesidades y deseos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80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Ideas de negocios</a:t>
                      </a:r>
                      <a:endParaRPr sz="2800" u="none" strike="noStrike" cap="none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1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Necesidad:</a:t>
                      </a:r>
                      <a:r>
                        <a:rPr lang="es-PE" sz="2000" b="0" u="none" strike="noStrike" cap="none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de seguridad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Deseo: </a:t>
                      </a:r>
                      <a:r>
                        <a:rPr lang="es-PE" sz="2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contar con guardaespaldas y/o cámaras de seguridad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5FC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-"/>
                      </a:pPr>
                      <a:r>
                        <a:rPr lang="es-PE" sz="2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Prestar servicios de guardaespaldas,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-"/>
                      </a:pPr>
                      <a:r>
                        <a:rPr lang="es-PE" sz="2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Comercializar sistemas de seguridad (cámaras), etc.</a:t>
                      </a:r>
                      <a:endParaRPr sz="20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Necesidad: </a:t>
                      </a:r>
                      <a:r>
                        <a:rPr lang="es-PE" sz="2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tener una buena apariencia personal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Deseo:</a:t>
                      </a:r>
                      <a:r>
                        <a:rPr lang="es-PE" sz="2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 Bajar de peso, asistir a un spá, etc.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-"/>
                      </a:pPr>
                      <a:r>
                        <a:rPr lang="es-PE" sz="2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Ofrecer servicio de gimnasio y aeróbicos.</a:t>
                      </a:r>
                      <a:endParaRPr/>
                    </a:p>
                    <a:p>
                      <a:pPr marL="285750" marR="0" lvl="0" indent="-28575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0"/>
                        <a:buFont typeface="Calibri"/>
                        <a:buChar char="-"/>
                      </a:pPr>
                      <a:r>
                        <a:rPr lang="es-PE" sz="2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Salón de Belleza y Spa.</a:t>
                      </a:r>
                      <a:endParaRPr sz="20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2F2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3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Necesidad: </a:t>
                      </a:r>
                      <a:r>
                        <a:rPr lang="es-PE" sz="2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 alimentarse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1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Deseo: </a:t>
                      </a:r>
                      <a:r>
                        <a:rPr lang="es-PE" sz="2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comer sandwish, menú vegetariano, etc.</a:t>
                      </a: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000" b="1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5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2000" b="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- Restaurantes, Fast Food, Pollería, Chifa,etc.</a:t>
                      </a:r>
                      <a:endParaRPr sz="2000" b="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E4F5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Google Shape;421;p49"/>
          <p:cNvSpPr txBox="1"/>
          <p:nvPr/>
        </p:nvSpPr>
        <p:spPr>
          <a:xfrm>
            <a:off x="954792" y="896248"/>
            <a:ext cx="1053235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Criterios para la calificación y priorización de ideas de negocio (Caso Práctico)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2" name="Google Shape;422;p49"/>
          <p:cNvSpPr txBox="1"/>
          <p:nvPr/>
        </p:nvSpPr>
        <p:spPr>
          <a:xfrm>
            <a:off x="954792" y="1973466"/>
            <a:ext cx="101132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idea de negocio es una descripción corta y precisa de las operaciones básicas de un negocio que se piensa abrir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23" name="Google Shape;423;p49"/>
          <p:cNvGraphicFramePr/>
          <p:nvPr/>
        </p:nvGraphicFramePr>
        <p:xfrm>
          <a:off x="1155697" y="2821231"/>
          <a:ext cx="9912375" cy="3202425"/>
        </p:xfrm>
        <a:graphic>
          <a:graphicData uri="http://schemas.openxmlformats.org/drawingml/2006/table">
            <a:tbl>
              <a:tblPr firstRow="1" bandRow="1">
                <a:noFill/>
                <a:tableStyleId>{7A7F91B2-6ED6-4FB4-A514-AFE86D4C1674}</a:tableStyleId>
              </a:tblPr>
              <a:tblGrid>
                <a:gridCol w="1130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47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90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9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2390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23905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23905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23905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370850"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IDEAS DE NEGOCIO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Tienes identificado a tus clientes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Cuanto conoces del Negocio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Cuento con el dinero para invertir en el negocio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Cuán rentable será el negocio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Te gusta realizar este negocio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Existen otros  negocios iguales en su localidad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TOTAL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009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8375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(+)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(+)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(+)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(+)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(+)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(-)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s-PE" sz="1600"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(=)</a:t>
                      </a:r>
                      <a:endParaRPr sz="16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>
                        <a:latin typeface="Calibri"/>
                        <a:ea typeface="Calibri"/>
                        <a:cs typeface="Calibri"/>
                        <a:sym typeface="Calibri"/>
                      </a:endParaRPr>
                    </a:p>
                  </a:txBody>
                  <a:tcPr marL="91450" marR="91450" marT="45725" marB="45725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424" name="Google Shape;424;p49"/>
          <p:cNvSpPr txBox="1"/>
          <p:nvPr/>
        </p:nvSpPr>
        <p:spPr>
          <a:xfrm>
            <a:off x="954792" y="6150114"/>
            <a:ext cx="10113257" cy="7078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Sistema de puntaje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PUNTAJE: </a:t>
            </a:r>
            <a:r>
              <a:rPr lang="es-PE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 = muy alto, 3 = alto, 2 = regular, 1 = pobre y/o ausente.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50"/>
          <p:cNvSpPr txBox="1"/>
          <p:nvPr/>
        </p:nvSpPr>
        <p:spPr>
          <a:xfrm>
            <a:off x="971550" y="860614"/>
            <a:ext cx="105323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¿Qué es un empresario?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2" name="Google Shape;432;p50"/>
          <p:cNvSpPr txBox="1"/>
          <p:nvPr/>
        </p:nvSpPr>
        <p:spPr>
          <a:xfrm>
            <a:off x="971550" y="1759809"/>
            <a:ext cx="10378955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</a:t>
            </a:r>
            <a:r>
              <a:rPr lang="es-PE" sz="24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persona que asume la iniciativa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 el riesgo de la empresa, </a:t>
            </a:r>
            <a:r>
              <a:rPr lang="es-PE" sz="24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fija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s-PE" sz="24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objetivo que desea alcanzar 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su empresa y el plan de producción, </a:t>
            </a:r>
            <a:r>
              <a:rPr lang="es-PE" sz="24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toma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s-PE" sz="24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decisiones</a:t>
            </a:r>
            <a:r>
              <a:rPr lang="es-PE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importantes, </a:t>
            </a:r>
            <a:r>
              <a:rPr lang="es-PE" sz="24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se responsabiliza de los resultados</a:t>
            </a:r>
            <a:r>
              <a:rPr lang="es-PE" sz="2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24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3" name="Google Shape;433;p50" descr="http://www.xn--berg-8qa.fi/wp-content/uploads/2018/05/IMG-20180528-WA0000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237728" y="3085454"/>
            <a:ext cx="3772546" cy="377254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4" name="Google Shape;434;p50" descr="Eiscreme VerkÃ¤ufer Hintergrund Kostenlose Vektoren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213489" y="3441233"/>
            <a:ext cx="3561669" cy="30609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p51"/>
          <p:cNvSpPr txBox="1"/>
          <p:nvPr/>
        </p:nvSpPr>
        <p:spPr>
          <a:xfrm>
            <a:off x="933577" y="774737"/>
            <a:ext cx="101132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Motivación de todo empresario: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2" name="Google Shape;442;p51"/>
          <p:cNvGrpSpPr/>
          <p:nvPr/>
        </p:nvGrpSpPr>
        <p:grpSpPr>
          <a:xfrm>
            <a:off x="2413000" y="1745099"/>
            <a:ext cx="2380772" cy="2344475"/>
            <a:chOff x="1138744" y="1360609"/>
            <a:chExt cx="3028951" cy="2989055"/>
          </a:xfrm>
        </p:grpSpPr>
        <p:sp>
          <p:nvSpPr>
            <p:cNvPr id="443" name="Google Shape;443;p51"/>
            <p:cNvSpPr/>
            <p:nvPr/>
          </p:nvSpPr>
          <p:spPr>
            <a:xfrm>
              <a:off x="1138744" y="1360609"/>
              <a:ext cx="3028951" cy="298905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4" name="Google Shape;444;p51"/>
            <p:cNvSpPr txBox="1"/>
            <p:nvPr/>
          </p:nvSpPr>
          <p:spPr>
            <a:xfrm>
              <a:off x="1311339" y="1736438"/>
              <a:ext cx="2683757" cy="146512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Deseo de independencia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No les gusta ser dependientes de alguien, lo que les impulsa a crear su propia empresa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5" name="Google Shape;445;p51"/>
          <p:cNvSpPr/>
          <p:nvPr/>
        </p:nvSpPr>
        <p:spPr>
          <a:xfrm rot="8027038">
            <a:off x="7736144" y="4623619"/>
            <a:ext cx="1404666" cy="637391"/>
          </a:xfrm>
          <a:prstGeom prst="curvedDownArrow">
            <a:avLst>
              <a:gd name="adj1" fmla="val 25000"/>
              <a:gd name="adj2" fmla="val 50000"/>
              <a:gd name="adj3" fmla="val 4948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46" name="Google Shape;446;p51"/>
          <p:cNvGrpSpPr/>
          <p:nvPr/>
        </p:nvGrpSpPr>
        <p:grpSpPr>
          <a:xfrm>
            <a:off x="4980014" y="4439869"/>
            <a:ext cx="2411795" cy="2343600"/>
            <a:chOff x="4848036" y="3811709"/>
            <a:chExt cx="3028951" cy="2989055"/>
          </a:xfrm>
        </p:grpSpPr>
        <p:sp>
          <p:nvSpPr>
            <p:cNvPr id="447" name="Google Shape;447;p51"/>
            <p:cNvSpPr/>
            <p:nvPr/>
          </p:nvSpPr>
          <p:spPr>
            <a:xfrm>
              <a:off x="4848036" y="3811709"/>
              <a:ext cx="3028951" cy="298905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48" name="Google Shape;448;p51"/>
            <p:cNvSpPr txBox="1"/>
            <p:nvPr/>
          </p:nvSpPr>
          <p:spPr>
            <a:xfrm>
              <a:off x="5138531" y="4700402"/>
              <a:ext cx="2447959" cy="140634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Necesidad de logro</a:t>
              </a:r>
              <a:endParaRPr/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Se fija objetivos empresariales y lucha por alcanzarlas</a:t>
              </a:r>
              <a:endParaRPr/>
            </a:p>
          </p:txBody>
        </p:sp>
      </p:grpSp>
      <p:grpSp>
        <p:nvGrpSpPr>
          <p:cNvPr id="449" name="Google Shape;449;p51"/>
          <p:cNvGrpSpPr/>
          <p:nvPr/>
        </p:nvGrpSpPr>
        <p:grpSpPr>
          <a:xfrm>
            <a:off x="7569459" y="1745099"/>
            <a:ext cx="2412000" cy="2343600"/>
            <a:chOff x="7286118" y="958326"/>
            <a:chExt cx="3028951" cy="2594500"/>
          </a:xfrm>
        </p:grpSpPr>
        <p:sp>
          <p:nvSpPr>
            <p:cNvPr id="450" name="Google Shape;450;p51"/>
            <p:cNvSpPr/>
            <p:nvPr/>
          </p:nvSpPr>
          <p:spPr>
            <a:xfrm>
              <a:off x="7286118" y="958326"/>
              <a:ext cx="3028951" cy="25945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Twentieth Century"/>
                <a:ea typeface="Twentieth Century"/>
                <a:cs typeface="Twentieth Century"/>
                <a:sym typeface="Twentieth Century"/>
              </a:endParaRPr>
            </a:p>
          </p:txBody>
        </p:sp>
        <p:sp>
          <p:nvSpPr>
            <p:cNvPr id="451" name="Google Shape;451;p51"/>
            <p:cNvSpPr txBox="1"/>
            <p:nvPr/>
          </p:nvSpPr>
          <p:spPr>
            <a:xfrm>
              <a:off x="7411690" y="1336344"/>
              <a:ext cx="2644777" cy="119254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 b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Deseo de autorealización</a:t>
              </a:r>
              <a:endParaRPr sz="16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s-PE" sz="16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Buscan su autorealización a través del éxito empresarial</a:t>
              </a:r>
              <a:endParaRPr sz="1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2" name="Google Shape;452;p51"/>
          <p:cNvSpPr/>
          <p:nvPr/>
        </p:nvSpPr>
        <p:spPr>
          <a:xfrm rot="335371">
            <a:off x="5608398" y="1426405"/>
            <a:ext cx="1404666" cy="637391"/>
          </a:xfrm>
          <a:prstGeom prst="curvedDownArrow">
            <a:avLst>
              <a:gd name="adj1" fmla="val 25000"/>
              <a:gd name="adj2" fmla="val 50000"/>
              <a:gd name="adj3" fmla="val 4948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3" name="Google Shape;453;p51"/>
          <p:cNvSpPr/>
          <p:nvPr/>
        </p:nvSpPr>
        <p:spPr>
          <a:xfrm rot="-7925775">
            <a:off x="3093245" y="4505671"/>
            <a:ext cx="1404666" cy="637391"/>
          </a:xfrm>
          <a:prstGeom prst="curvedDownArrow">
            <a:avLst>
              <a:gd name="adj1" fmla="val 25000"/>
              <a:gd name="adj2" fmla="val 50000"/>
              <a:gd name="adj3" fmla="val 4948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4" name="Google Shape;454;p51" descr="Adulto, Negocio, Empresario, Dibujos Animados, CarÃ¡cter"/>
          <p:cNvSpPr/>
          <p:nvPr/>
        </p:nvSpPr>
        <p:spPr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5" name="Google Shape;455;p51" descr="Adulto, Negocio, Empresario, Dibujos Animados, CarÃ¡cter"/>
          <p:cNvSpPr/>
          <p:nvPr/>
        </p:nvSpPr>
        <p:spPr>
          <a:xfrm>
            <a:off x="307975" y="79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456" name="Google Shape;456;p51" descr="Adulto, Negocio, Empresario, Dibujos Animados, CarÃ¡cter"/>
          <p:cNvSpPr/>
          <p:nvPr/>
        </p:nvSpPr>
        <p:spPr>
          <a:xfrm>
            <a:off x="460375" y="160337"/>
            <a:ext cx="304800" cy="304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pic>
        <p:nvPicPr>
          <p:cNvPr id="457" name="Google Shape;457;p51"/>
          <p:cNvPicPr preferRelativeResize="0"/>
          <p:nvPr/>
        </p:nvPicPr>
        <p:blipFill rotWithShape="1">
          <a:blip r:embed="rId4">
            <a:alphaModFix/>
          </a:blip>
          <a:srcRect l="24582" t="22276" r="23921" b="17684"/>
          <a:stretch/>
        </p:blipFill>
        <p:spPr>
          <a:xfrm>
            <a:off x="5204139" y="2393316"/>
            <a:ext cx="1963546" cy="1969293"/>
          </a:xfrm>
          <a:prstGeom prst="ellipse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4" name="Google Shape;464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16518" y="4171175"/>
            <a:ext cx="647698" cy="647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5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1084807" y="2291413"/>
            <a:ext cx="838200" cy="76741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52"/>
          <p:cNvSpPr txBox="1"/>
          <p:nvPr/>
        </p:nvSpPr>
        <p:spPr>
          <a:xfrm>
            <a:off x="971550" y="860614"/>
            <a:ext cx="105323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Perfil del empresario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7" name="Google Shape;467;p52"/>
          <p:cNvSpPr txBox="1"/>
          <p:nvPr/>
        </p:nvSpPr>
        <p:spPr>
          <a:xfrm>
            <a:off x="971551" y="1445389"/>
            <a:ext cx="10549115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todas las personas poseen las características personales adecuadas para crear un nuevo negocio. Por lo tanto </a:t>
            </a:r>
            <a:r>
              <a:rPr lang="es-PE" sz="18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cada persona debe reflexionar </a:t>
            </a: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 ciertas capacidades personales necesarias que indiquen que está en </a:t>
            </a:r>
            <a:r>
              <a:rPr lang="es-PE" sz="1800" b="1">
                <a:solidFill>
                  <a:srgbClr val="0099FF"/>
                </a:solidFill>
                <a:latin typeface="Calibri"/>
                <a:ea typeface="Calibri"/>
                <a:cs typeface="Calibri"/>
                <a:sym typeface="Calibri"/>
              </a:rPr>
              <a:t>condiciones para gestionar una empresa</a:t>
            </a:r>
            <a:r>
              <a:rPr lang="es-PE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52"/>
          <p:cNvSpPr txBox="1"/>
          <p:nvPr/>
        </p:nvSpPr>
        <p:spPr>
          <a:xfrm>
            <a:off x="1187452" y="2721212"/>
            <a:ext cx="28298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Confianza en si mismo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9" name="Google Shape;469;p52"/>
          <p:cNvSpPr txBox="1"/>
          <p:nvPr/>
        </p:nvSpPr>
        <p:spPr>
          <a:xfrm>
            <a:off x="9044693" y="2721212"/>
            <a:ext cx="28298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Ser perseverante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52"/>
          <p:cNvSpPr txBox="1"/>
          <p:nvPr/>
        </p:nvSpPr>
        <p:spPr>
          <a:xfrm>
            <a:off x="5193681" y="2721212"/>
            <a:ext cx="28298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Ser emprendedor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Google Shape;471;p52"/>
          <p:cNvSpPr txBox="1"/>
          <p:nvPr/>
        </p:nvSpPr>
        <p:spPr>
          <a:xfrm>
            <a:off x="5193681" y="4357152"/>
            <a:ext cx="28298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 orienta hacia resultados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Google Shape;472;p52"/>
          <p:cNvSpPr txBox="1"/>
          <p:nvPr/>
        </p:nvSpPr>
        <p:spPr>
          <a:xfrm>
            <a:off x="1187452" y="4343926"/>
            <a:ext cx="2829808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Cumple sus compromisos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3" name="Google Shape;473;p52"/>
          <p:cNvSpPr txBox="1"/>
          <p:nvPr/>
        </p:nvSpPr>
        <p:spPr>
          <a:xfrm>
            <a:off x="971551" y="3059766"/>
            <a:ext cx="3312407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Confía en sus capacidades, lo que impulsa a buscar con optimismo su independencia confiado en sus habilidades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4" name="Google Shape;474;p52"/>
          <p:cNvSpPr txBox="1"/>
          <p:nvPr/>
        </p:nvSpPr>
        <p:spPr>
          <a:xfrm>
            <a:off x="5193681" y="3059766"/>
            <a:ext cx="2829808" cy="1077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una persona que organiza y dirige un negocio, asumiendo los riegos con la esperanza de logra utilidades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5" name="Google Shape;475;p52"/>
          <p:cNvSpPr txBox="1"/>
          <p:nvPr/>
        </p:nvSpPr>
        <p:spPr>
          <a:xfrm>
            <a:off x="8945386" y="3059766"/>
            <a:ext cx="28298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éxito empresarial nunca es inmediato, es fruto del esfuerzo constante.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6" name="Google Shape;476;p52"/>
          <p:cNvSpPr txBox="1"/>
          <p:nvPr/>
        </p:nvSpPr>
        <p:spPr>
          <a:xfrm>
            <a:off x="971551" y="4812366"/>
            <a:ext cx="341400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la actividad empresarial continuamente el empresario asume compromisos y solo puede alcanzar el éxito si es capaz de cumplirlos.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Ejemplo: Con los plazos de entrega de trabajos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7" name="Google Shape;477;p52"/>
          <p:cNvSpPr txBox="1"/>
          <p:nvPr/>
        </p:nvSpPr>
        <p:spPr>
          <a:xfrm>
            <a:off x="5193681" y="4818873"/>
            <a:ext cx="2829808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 dirige su trabajo y energía hacia resultados concretos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78" name="Google Shape;478;p52" descr="Resultado de imagen para icono foco 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372195" y="2475717"/>
            <a:ext cx="651294" cy="58311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5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610860" y="2456794"/>
            <a:ext cx="673098" cy="673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5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786742" y="4145177"/>
            <a:ext cx="673696" cy="673696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52"/>
          <p:cNvSpPr txBox="1"/>
          <p:nvPr/>
        </p:nvSpPr>
        <p:spPr>
          <a:xfrm>
            <a:off x="9336791" y="4373970"/>
            <a:ext cx="25377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Asume riesgos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2" name="Google Shape;482;p52"/>
          <p:cNvSpPr txBox="1"/>
          <p:nvPr/>
        </p:nvSpPr>
        <p:spPr>
          <a:xfrm>
            <a:off x="9044692" y="4941983"/>
            <a:ext cx="2730501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 dirige su trabajo y energía hacia resultados concretos.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3" name="Google Shape;483;p5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1337044" y="4313752"/>
            <a:ext cx="438150" cy="4246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p53"/>
          <p:cNvSpPr txBox="1"/>
          <p:nvPr/>
        </p:nvSpPr>
        <p:spPr>
          <a:xfrm>
            <a:off x="971550" y="860614"/>
            <a:ext cx="10532357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32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Perfil del empresario</a:t>
            </a:r>
            <a:endParaRPr sz="32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53"/>
          <p:cNvSpPr txBox="1"/>
          <p:nvPr/>
        </p:nvSpPr>
        <p:spPr>
          <a:xfrm>
            <a:off x="865889" y="1968381"/>
            <a:ext cx="253771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 un Líder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2" name="Google Shape;492;p53"/>
          <p:cNvSpPr txBox="1"/>
          <p:nvPr/>
        </p:nvSpPr>
        <p:spPr>
          <a:xfrm>
            <a:off x="8650468" y="1968381"/>
            <a:ext cx="2396241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Se mantiene motivado y optimista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3" name="Google Shape;493;p53"/>
          <p:cNvSpPr txBox="1"/>
          <p:nvPr/>
        </p:nvSpPr>
        <p:spPr>
          <a:xfrm>
            <a:off x="5371525" y="1980147"/>
            <a:ext cx="1732405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 innovador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4" name="Google Shape;494;p53"/>
          <p:cNvSpPr txBox="1"/>
          <p:nvPr/>
        </p:nvSpPr>
        <p:spPr>
          <a:xfrm>
            <a:off x="2828037" y="4636757"/>
            <a:ext cx="229640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Tiene espíritu organizativo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5" name="Google Shape;495;p53"/>
          <p:cNvSpPr txBox="1"/>
          <p:nvPr/>
        </p:nvSpPr>
        <p:spPr>
          <a:xfrm>
            <a:off x="7103930" y="4636519"/>
            <a:ext cx="2396241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 b="1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Es adaptable</a:t>
            </a:r>
            <a:endParaRPr sz="1600" b="1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Google Shape;496;p53"/>
          <p:cNvSpPr txBox="1"/>
          <p:nvPr/>
        </p:nvSpPr>
        <p:spPr>
          <a:xfrm>
            <a:off x="562235" y="2553156"/>
            <a:ext cx="3414007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quien guía hacia el objetivo, sabe como comunicarse con los demás, mantiene buena relación con las personas, acepta sugerencias, críticas, se preocupa por los demás, es tolerante.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Google Shape;497;p53"/>
          <p:cNvSpPr txBox="1"/>
          <p:nvPr/>
        </p:nvSpPr>
        <p:spPr>
          <a:xfrm>
            <a:off x="4462904" y="2553156"/>
            <a:ext cx="34140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 flexible, creativo, ingenioso para poder cambiar sus pensamientos, sus proyectos.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8" name="Google Shape;498;p53"/>
          <p:cNvSpPr txBox="1"/>
          <p:nvPr/>
        </p:nvSpPr>
        <p:spPr>
          <a:xfrm>
            <a:off x="8311004" y="2553156"/>
            <a:ext cx="3414007" cy="18158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todo negocio se tiene tropiezos y dificultades por lo que es importante mantenerse motivados, disfrutar de la actividad que se realiza. Es importante mantener el optimismo pues ellos transmite confianza y seguridad a los clientes.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9" name="Google Shape;499;p53"/>
          <p:cNvSpPr txBox="1"/>
          <p:nvPr/>
        </p:nvSpPr>
        <p:spPr>
          <a:xfrm>
            <a:off x="2269238" y="5160713"/>
            <a:ext cx="3414007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 habilidad para planear actividades, organizar procesos y dirigir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53"/>
          <p:cNvSpPr txBox="1"/>
          <p:nvPr/>
        </p:nvSpPr>
        <p:spPr>
          <a:xfrm>
            <a:off x="6604000" y="5160713"/>
            <a:ext cx="3414007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PE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persona tiene la capacidad para ajustarse con rapidez a los cambios que se producen en el entorno. El empresario debe transformarse en un agente de cambio.</a:t>
            </a: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Google Shape;501;p5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99762" y="1779677"/>
            <a:ext cx="715962" cy="715962"/>
          </a:xfrm>
          <a:prstGeom prst="rect">
            <a:avLst/>
          </a:prstGeom>
          <a:noFill/>
          <a:ln>
            <a:noFill/>
          </a:ln>
        </p:spPr>
      </p:pic>
      <p:pic>
        <p:nvPicPr>
          <p:cNvPr id="502" name="Google Shape;502;p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68504" y="1824788"/>
            <a:ext cx="670851" cy="67085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53"/>
          <p:cNvPicPr preferRelativeResize="0"/>
          <p:nvPr/>
        </p:nvPicPr>
        <p:blipFill rotWithShape="1">
          <a:blip r:embed="rId6">
            <a:alphaModFix/>
          </a:blip>
          <a:srcRect l="10828" t="4445" r="12664" b="5450"/>
          <a:stretch/>
        </p:blipFill>
        <p:spPr>
          <a:xfrm>
            <a:off x="10934751" y="1589494"/>
            <a:ext cx="790260" cy="932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53"/>
          <p:cNvPicPr preferRelativeResize="0"/>
          <p:nvPr/>
        </p:nvPicPr>
        <p:blipFill rotWithShape="1">
          <a:blip r:embed="rId7">
            <a:alphaModFix/>
          </a:blip>
          <a:srcRect l="8466" r="7160"/>
          <a:stretch/>
        </p:blipFill>
        <p:spPr>
          <a:xfrm>
            <a:off x="4740798" y="4369038"/>
            <a:ext cx="630727" cy="7475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5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8988425" y="4539254"/>
            <a:ext cx="682278" cy="68227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Tu empresa">
      <a:dk1>
        <a:srgbClr val="FFFFFF"/>
      </a:dk1>
      <a:lt1>
        <a:srgbClr val="FFFFFF"/>
      </a:lt1>
      <a:dk2>
        <a:srgbClr val="00B0F0"/>
      </a:dk2>
      <a:lt2>
        <a:srgbClr val="FF0000"/>
      </a:lt2>
      <a:accent1>
        <a:srgbClr val="7F7F7F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termedio">
  <a:themeElements>
    <a:clrScheme name="Austin">
      <a:dk1>
        <a:srgbClr val="000000"/>
      </a:dk1>
      <a:lt1>
        <a:srgbClr val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Tu empresa">
      <a:dk1>
        <a:srgbClr val="FFFFFF"/>
      </a:dk1>
      <a:lt1>
        <a:srgbClr val="FFFFFF"/>
      </a:lt1>
      <a:dk2>
        <a:srgbClr val="00B0F0"/>
      </a:dk2>
      <a:lt2>
        <a:srgbClr val="FF0000"/>
      </a:lt2>
      <a:accent1>
        <a:srgbClr val="7F7F7F"/>
      </a:accent1>
      <a:accent2>
        <a:srgbClr val="00B0F0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</TotalTime>
  <Words>1507</Words>
  <Application>Microsoft Office PowerPoint</Application>
  <PresentationFormat>Panorámica</PresentationFormat>
  <Paragraphs>271</Paragraphs>
  <Slides>32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32</vt:i4>
      </vt:variant>
    </vt:vector>
  </HeadingPairs>
  <TitlesOfParts>
    <vt:vector size="43" baseType="lpstr">
      <vt:lpstr>Arial</vt:lpstr>
      <vt:lpstr>Calibri</vt:lpstr>
      <vt:lpstr>Courier New</vt:lpstr>
      <vt:lpstr>Noto Sans Symbols</vt:lpstr>
      <vt:lpstr>Times New Roman</vt:lpstr>
      <vt:lpstr>Tw Cen MT</vt:lpstr>
      <vt:lpstr>Twentieth Century</vt:lpstr>
      <vt:lpstr>Verdana</vt:lpstr>
      <vt:lpstr>1_Tema de Office</vt:lpstr>
      <vt:lpstr>Intermedio</vt:lpstr>
      <vt:lpstr>2_Tema de Office</vt:lpstr>
      <vt:lpstr>¿Cómo generamos un modelo de negocio rentable?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1. Segmento de Mercado</vt:lpstr>
      <vt:lpstr>2. Propuesta de Valor</vt:lpstr>
      <vt:lpstr>3. Canales de Distribución</vt:lpstr>
      <vt:lpstr>4. Relación con Clientes</vt:lpstr>
      <vt:lpstr>5. Fuente de Ingreso</vt:lpstr>
      <vt:lpstr>6. Recurso Claves</vt:lpstr>
      <vt:lpstr>7. Actividades Claves</vt:lpstr>
      <vt:lpstr>8. Aliados Claves</vt:lpstr>
      <vt:lpstr>9. Estructura de costos</vt:lpstr>
      <vt:lpstr>Presentación de PowerPoint</vt:lpstr>
      <vt:lpstr>Ejemplos</vt:lpstr>
      <vt:lpstr>Presentación de PowerPoint</vt:lpstr>
      <vt:lpstr>Presentación de PowerPoint</vt:lpstr>
      <vt:lpstr>Taller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¿Cómo generamos un modelo de negocio rentable?</dc:title>
  <dc:creator>Milian Melendez Alejandria</dc:creator>
  <cp:lastModifiedBy>CDE TINGO MARIA</cp:lastModifiedBy>
  <cp:revision>9</cp:revision>
  <dcterms:modified xsi:type="dcterms:W3CDTF">2019-11-13T14:59:36Z</dcterms:modified>
</cp:coreProperties>
</file>